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4"/>
  </p:notesMasterIdLst>
  <p:sldIdLst>
    <p:sldId id="256" r:id="rId2"/>
    <p:sldId id="257" r:id="rId3"/>
    <p:sldId id="260" r:id="rId4"/>
    <p:sldId id="935" r:id="rId5"/>
    <p:sldId id="943" r:id="rId6"/>
    <p:sldId id="934" r:id="rId7"/>
    <p:sldId id="937" r:id="rId8"/>
    <p:sldId id="258" r:id="rId9"/>
    <p:sldId id="881" r:id="rId10"/>
    <p:sldId id="550" r:id="rId11"/>
    <p:sldId id="259" r:id="rId12"/>
    <p:sldId id="944" r:id="rId13"/>
    <p:sldId id="940" r:id="rId14"/>
    <p:sldId id="941" r:id="rId15"/>
    <p:sldId id="942" r:id="rId16"/>
    <p:sldId id="945" r:id="rId17"/>
    <p:sldId id="264" r:id="rId18"/>
    <p:sldId id="295" r:id="rId19"/>
    <p:sldId id="294" r:id="rId20"/>
    <p:sldId id="296" r:id="rId21"/>
    <p:sldId id="298" r:id="rId22"/>
    <p:sldId id="94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66510" autoAdjust="0"/>
  </p:normalViewPr>
  <p:slideViewPr>
    <p:cSldViewPr snapToGrid="0">
      <p:cViewPr varScale="1">
        <p:scale>
          <a:sx n="57" d="100"/>
          <a:sy n="57" d="100"/>
        </p:scale>
        <p:origin x="16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6D42BB-4CCF-41C1-9968-88BDA7EB569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CF1C8A5-1965-47F2-994F-B296DF31D151}">
      <dgm:prSet/>
      <dgm:spPr/>
      <dgm:t>
        <a:bodyPr/>
        <a:lstStyle/>
        <a:p>
          <a:r>
            <a:rPr lang="en-AU" b="0" i="0"/>
            <a:t>Stay true to the Club’s values, don’t try to be something you’re not.</a:t>
          </a:r>
          <a:endParaRPr lang="en-US"/>
        </a:p>
      </dgm:t>
    </dgm:pt>
    <dgm:pt modelId="{84B50457-3104-4D10-B311-24D73BD1D580}" type="parTrans" cxnId="{078A36AF-216A-4B28-AB2D-0396E8F378D4}">
      <dgm:prSet/>
      <dgm:spPr/>
      <dgm:t>
        <a:bodyPr/>
        <a:lstStyle/>
        <a:p>
          <a:endParaRPr lang="en-US"/>
        </a:p>
      </dgm:t>
    </dgm:pt>
    <dgm:pt modelId="{0ED2899F-7F99-44E7-A6DD-F605F1230369}" type="sibTrans" cxnId="{078A36AF-216A-4B28-AB2D-0396E8F378D4}">
      <dgm:prSet/>
      <dgm:spPr/>
      <dgm:t>
        <a:bodyPr/>
        <a:lstStyle/>
        <a:p>
          <a:endParaRPr lang="en-US"/>
        </a:p>
      </dgm:t>
    </dgm:pt>
    <dgm:pt modelId="{B833411A-D7F4-4AE3-9361-EED6856E024D}">
      <dgm:prSet/>
      <dgm:spPr/>
      <dgm:t>
        <a:bodyPr/>
        <a:lstStyle/>
        <a:p>
          <a:r>
            <a:rPr lang="en-AU" b="0" i="0"/>
            <a:t>Keep it clear, concise, and honest. </a:t>
          </a:r>
          <a:endParaRPr lang="en-US"/>
        </a:p>
      </dgm:t>
    </dgm:pt>
    <dgm:pt modelId="{2707F29F-CA84-4BB4-8D90-FC1F696FD2AC}" type="parTrans" cxnId="{FDD775C8-6CEA-4577-B2B8-30DA237945BD}">
      <dgm:prSet/>
      <dgm:spPr/>
      <dgm:t>
        <a:bodyPr/>
        <a:lstStyle/>
        <a:p>
          <a:endParaRPr lang="en-US"/>
        </a:p>
      </dgm:t>
    </dgm:pt>
    <dgm:pt modelId="{2826E508-9C86-4F1B-B418-C73313293904}" type="sibTrans" cxnId="{FDD775C8-6CEA-4577-B2B8-30DA237945BD}">
      <dgm:prSet/>
      <dgm:spPr/>
      <dgm:t>
        <a:bodyPr/>
        <a:lstStyle/>
        <a:p>
          <a:endParaRPr lang="en-US"/>
        </a:p>
      </dgm:t>
    </dgm:pt>
    <dgm:pt modelId="{FE91B5D7-932B-4BF5-B4C3-F2A2E3F91DE9}">
      <dgm:prSet/>
      <dgm:spPr/>
      <dgm:t>
        <a:bodyPr/>
        <a:lstStyle/>
        <a:p>
          <a:r>
            <a:rPr lang="en-AU" b="0" i="0"/>
            <a:t>Write it and edit it. Get a couple of other people to review it and fine tune with you.</a:t>
          </a:r>
          <a:endParaRPr lang="en-US"/>
        </a:p>
      </dgm:t>
    </dgm:pt>
    <dgm:pt modelId="{26E23343-6CD3-4276-8BA2-9AAF76CBF2DA}" type="parTrans" cxnId="{A5F1F250-9B8E-4DBD-B613-5514CD8B9FA8}">
      <dgm:prSet/>
      <dgm:spPr/>
      <dgm:t>
        <a:bodyPr/>
        <a:lstStyle/>
        <a:p>
          <a:endParaRPr lang="en-US"/>
        </a:p>
      </dgm:t>
    </dgm:pt>
    <dgm:pt modelId="{A86B9F2E-4863-4894-A271-CCB9DA23E45F}" type="sibTrans" cxnId="{A5F1F250-9B8E-4DBD-B613-5514CD8B9FA8}">
      <dgm:prSet/>
      <dgm:spPr/>
      <dgm:t>
        <a:bodyPr/>
        <a:lstStyle/>
        <a:p>
          <a:endParaRPr lang="en-US"/>
        </a:p>
      </dgm:t>
    </dgm:pt>
    <dgm:pt modelId="{54875530-F158-444E-BC0C-992F63A43C1A}">
      <dgm:prSet/>
      <dgm:spPr/>
      <dgm:t>
        <a:bodyPr/>
        <a:lstStyle/>
        <a:p>
          <a:r>
            <a:rPr lang="en-AU" b="0" i="0"/>
            <a:t>Your goal is to get them to read the whole document, as quickly and easily as possible. </a:t>
          </a:r>
          <a:endParaRPr lang="en-US"/>
        </a:p>
      </dgm:t>
    </dgm:pt>
    <dgm:pt modelId="{2A184CFB-7D01-43C7-AEA9-42F93135346C}" type="parTrans" cxnId="{2B51A207-17DF-4CB0-A897-2237FA792096}">
      <dgm:prSet/>
      <dgm:spPr/>
      <dgm:t>
        <a:bodyPr/>
        <a:lstStyle/>
        <a:p>
          <a:endParaRPr lang="en-US"/>
        </a:p>
      </dgm:t>
    </dgm:pt>
    <dgm:pt modelId="{D858B2CE-D463-40D3-9EEB-A448DC978969}" type="sibTrans" cxnId="{2B51A207-17DF-4CB0-A897-2237FA792096}">
      <dgm:prSet/>
      <dgm:spPr/>
      <dgm:t>
        <a:bodyPr/>
        <a:lstStyle/>
        <a:p>
          <a:endParaRPr lang="en-US"/>
        </a:p>
      </dgm:t>
    </dgm:pt>
    <dgm:pt modelId="{F2D57116-32D1-4CA9-B2E5-01C5F5CF3DFE}">
      <dgm:prSet/>
      <dgm:spPr/>
      <dgm:t>
        <a:bodyPr/>
        <a:lstStyle/>
        <a:p>
          <a:r>
            <a:rPr lang="en-AU" b="0" i="0"/>
            <a:t>Use great photos! </a:t>
          </a:r>
          <a:endParaRPr lang="en-US"/>
        </a:p>
      </dgm:t>
    </dgm:pt>
    <dgm:pt modelId="{A75AEF59-4C77-475C-BFFC-AAEC68731D82}" type="parTrans" cxnId="{4E765074-3CC4-4D51-A3AC-BAE947B3B102}">
      <dgm:prSet/>
      <dgm:spPr/>
      <dgm:t>
        <a:bodyPr/>
        <a:lstStyle/>
        <a:p>
          <a:endParaRPr lang="en-US"/>
        </a:p>
      </dgm:t>
    </dgm:pt>
    <dgm:pt modelId="{6E556897-3B8B-471C-9F69-5C81F67A271E}" type="sibTrans" cxnId="{4E765074-3CC4-4D51-A3AC-BAE947B3B102}">
      <dgm:prSet/>
      <dgm:spPr/>
      <dgm:t>
        <a:bodyPr/>
        <a:lstStyle/>
        <a:p>
          <a:endParaRPr lang="en-US"/>
        </a:p>
      </dgm:t>
    </dgm:pt>
    <dgm:pt modelId="{3FD95A7D-4F61-49FE-ACC2-F8B4BED2F6E9}">
      <dgm:prSet/>
      <dgm:spPr/>
      <dgm:t>
        <a:bodyPr/>
        <a:lstStyle/>
        <a:p>
          <a:r>
            <a:rPr lang="en-AU" b="0" i="0"/>
            <a:t>Write a generic proposal and then</a:t>
          </a:r>
          <a:r>
            <a:rPr lang="en-AU" b="1" i="0"/>
            <a:t> tailor </a:t>
          </a:r>
          <a:r>
            <a:rPr lang="en-AU" b="0" i="0"/>
            <a:t>it to key potential sponsors.</a:t>
          </a:r>
          <a:endParaRPr lang="en-US"/>
        </a:p>
      </dgm:t>
    </dgm:pt>
    <dgm:pt modelId="{04BA509D-E465-4F86-B5C5-0A467A026C73}" type="parTrans" cxnId="{EE0106E2-A4E8-4792-A25E-A4400A9B54A5}">
      <dgm:prSet/>
      <dgm:spPr/>
      <dgm:t>
        <a:bodyPr/>
        <a:lstStyle/>
        <a:p>
          <a:endParaRPr lang="en-US"/>
        </a:p>
      </dgm:t>
    </dgm:pt>
    <dgm:pt modelId="{C9012782-B1C5-4142-A093-3C7D8F16C403}" type="sibTrans" cxnId="{EE0106E2-A4E8-4792-A25E-A4400A9B54A5}">
      <dgm:prSet/>
      <dgm:spPr/>
      <dgm:t>
        <a:bodyPr/>
        <a:lstStyle/>
        <a:p>
          <a:endParaRPr lang="en-US"/>
        </a:p>
      </dgm:t>
    </dgm:pt>
    <dgm:pt modelId="{8F93CAC5-955E-46F0-A6B8-C646A822E5AC}" type="pres">
      <dgm:prSet presAssocID="{E66D42BB-4CCF-41C1-9968-88BDA7EB569E}" presName="root" presStyleCnt="0">
        <dgm:presLayoutVars>
          <dgm:dir/>
          <dgm:resizeHandles val="exact"/>
        </dgm:presLayoutVars>
      </dgm:prSet>
      <dgm:spPr/>
    </dgm:pt>
    <dgm:pt modelId="{CDB6FC7E-8959-46C0-8FC2-EB4A644419DD}" type="pres">
      <dgm:prSet presAssocID="{DCF1C8A5-1965-47F2-994F-B296DF31D151}" presName="compNode" presStyleCnt="0"/>
      <dgm:spPr/>
    </dgm:pt>
    <dgm:pt modelId="{5DD8C568-139D-4E19-A53A-512838D03D58}" type="pres">
      <dgm:prSet presAssocID="{DCF1C8A5-1965-47F2-994F-B296DF31D151}" presName="bgRect" presStyleLbl="bgShp" presStyleIdx="0" presStyleCnt="6"/>
      <dgm:spPr/>
    </dgm:pt>
    <dgm:pt modelId="{CE8B5550-AD09-4863-8A56-E1BC853D192D}" type="pres">
      <dgm:prSet presAssocID="{DCF1C8A5-1965-47F2-994F-B296DF31D151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Success"/>
        </a:ext>
      </dgm:extLst>
    </dgm:pt>
    <dgm:pt modelId="{C608EEA5-7AFC-4B3D-8A0C-4201829E6263}" type="pres">
      <dgm:prSet presAssocID="{DCF1C8A5-1965-47F2-994F-B296DF31D151}" presName="spaceRect" presStyleCnt="0"/>
      <dgm:spPr/>
    </dgm:pt>
    <dgm:pt modelId="{50CAC0FF-EE06-4940-9490-4AD89433FF1D}" type="pres">
      <dgm:prSet presAssocID="{DCF1C8A5-1965-47F2-994F-B296DF31D151}" presName="parTx" presStyleLbl="revTx" presStyleIdx="0" presStyleCnt="6">
        <dgm:presLayoutVars>
          <dgm:chMax val="0"/>
          <dgm:chPref val="0"/>
        </dgm:presLayoutVars>
      </dgm:prSet>
      <dgm:spPr/>
    </dgm:pt>
    <dgm:pt modelId="{2A48968D-CB00-4452-825F-41A869DF8C44}" type="pres">
      <dgm:prSet presAssocID="{0ED2899F-7F99-44E7-A6DD-F605F1230369}" presName="sibTrans" presStyleCnt="0"/>
      <dgm:spPr/>
    </dgm:pt>
    <dgm:pt modelId="{521E5A67-3A36-4F55-AB5A-2A0AEE807951}" type="pres">
      <dgm:prSet presAssocID="{B833411A-D7F4-4AE3-9361-EED6856E024D}" presName="compNode" presStyleCnt="0"/>
      <dgm:spPr/>
    </dgm:pt>
    <dgm:pt modelId="{4030D86E-730A-4F64-B79C-259216826301}" type="pres">
      <dgm:prSet presAssocID="{B833411A-D7F4-4AE3-9361-EED6856E024D}" presName="bgRect" presStyleLbl="bgShp" presStyleIdx="1" presStyleCnt="6"/>
      <dgm:spPr/>
    </dgm:pt>
    <dgm:pt modelId="{745050C2-7AD3-4BD6-8DC8-7592CA7CB1D7}" type="pres">
      <dgm:prSet presAssocID="{B833411A-D7F4-4AE3-9361-EED6856E024D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D989CE7-9C53-4058-84A2-CA0F4F6DDE7B}" type="pres">
      <dgm:prSet presAssocID="{B833411A-D7F4-4AE3-9361-EED6856E024D}" presName="spaceRect" presStyleCnt="0"/>
      <dgm:spPr/>
    </dgm:pt>
    <dgm:pt modelId="{C91B0777-EC90-4A45-B0EE-4F7AE1FA1166}" type="pres">
      <dgm:prSet presAssocID="{B833411A-D7F4-4AE3-9361-EED6856E024D}" presName="parTx" presStyleLbl="revTx" presStyleIdx="1" presStyleCnt="6">
        <dgm:presLayoutVars>
          <dgm:chMax val="0"/>
          <dgm:chPref val="0"/>
        </dgm:presLayoutVars>
      </dgm:prSet>
      <dgm:spPr/>
    </dgm:pt>
    <dgm:pt modelId="{43BA4143-47A1-44FC-B2C1-651ED9096A18}" type="pres">
      <dgm:prSet presAssocID="{2826E508-9C86-4F1B-B418-C73313293904}" presName="sibTrans" presStyleCnt="0"/>
      <dgm:spPr/>
    </dgm:pt>
    <dgm:pt modelId="{C33766C4-C830-4C86-90E6-46B48BC7228C}" type="pres">
      <dgm:prSet presAssocID="{FE91B5D7-932B-4BF5-B4C3-F2A2E3F91DE9}" presName="compNode" presStyleCnt="0"/>
      <dgm:spPr/>
    </dgm:pt>
    <dgm:pt modelId="{B4A3A7FD-A636-4E7A-B972-89187AC07D94}" type="pres">
      <dgm:prSet presAssocID="{FE91B5D7-932B-4BF5-B4C3-F2A2E3F91DE9}" presName="bgRect" presStyleLbl="bgShp" presStyleIdx="2" presStyleCnt="6"/>
      <dgm:spPr/>
    </dgm:pt>
    <dgm:pt modelId="{CB87D744-3054-4999-AA2B-864A150A386F}" type="pres">
      <dgm:prSet presAssocID="{FE91B5D7-932B-4BF5-B4C3-F2A2E3F91DE9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9D13EAEC-5B98-48BF-BCDC-7CB123704525}" type="pres">
      <dgm:prSet presAssocID="{FE91B5D7-932B-4BF5-B4C3-F2A2E3F91DE9}" presName="spaceRect" presStyleCnt="0"/>
      <dgm:spPr/>
    </dgm:pt>
    <dgm:pt modelId="{80E1CD46-55C1-47B5-B188-79289C70CE96}" type="pres">
      <dgm:prSet presAssocID="{FE91B5D7-932B-4BF5-B4C3-F2A2E3F91DE9}" presName="parTx" presStyleLbl="revTx" presStyleIdx="2" presStyleCnt="6">
        <dgm:presLayoutVars>
          <dgm:chMax val="0"/>
          <dgm:chPref val="0"/>
        </dgm:presLayoutVars>
      </dgm:prSet>
      <dgm:spPr/>
    </dgm:pt>
    <dgm:pt modelId="{250E40E3-77EF-4017-89CF-178AC360F584}" type="pres">
      <dgm:prSet presAssocID="{A86B9F2E-4863-4894-A271-CCB9DA23E45F}" presName="sibTrans" presStyleCnt="0"/>
      <dgm:spPr/>
    </dgm:pt>
    <dgm:pt modelId="{63257D98-C2D7-47DE-BFC5-A9BC94A3E5F4}" type="pres">
      <dgm:prSet presAssocID="{54875530-F158-444E-BC0C-992F63A43C1A}" presName="compNode" presStyleCnt="0"/>
      <dgm:spPr/>
    </dgm:pt>
    <dgm:pt modelId="{C8493206-ECC4-4A46-8581-9756D8593FD9}" type="pres">
      <dgm:prSet presAssocID="{54875530-F158-444E-BC0C-992F63A43C1A}" presName="bgRect" presStyleLbl="bgShp" presStyleIdx="3" presStyleCnt="6"/>
      <dgm:spPr/>
    </dgm:pt>
    <dgm:pt modelId="{F96C1223-525A-41F4-9BFA-A73950E819B9}" type="pres">
      <dgm:prSet presAssocID="{54875530-F158-444E-BC0C-992F63A43C1A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EDFCECFA-4A98-4634-9AA5-4CB6F1A703DB}" type="pres">
      <dgm:prSet presAssocID="{54875530-F158-444E-BC0C-992F63A43C1A}" presName="spaceRect" presStyleCnt="0"/>
      <dgm:spPr/>
    </dgm:pt>
    <dgm:pt modelId="{DA2D2D73-C31C-456E-883C-88A03642C585}" type="pres">
      <dgm:prSet presAssocID="{54875530-F158-444E-BC0C-992F63A43C1A}" presName="parTx" presStyleLbl="revTx" presStyleIdx="3" presStyleCnt="6">
        <dgm:presLayoutVars>
          <dgm:chMax val="0"/>
          <dgm:chPref val="0"/>
        </dgm:presLayoutVars>
      </dgm:prSet>
      <dgm:spPr/>
    </dgm:pt>
    <dgm:pt modelId="{6EA9F936-FF85-4A31-9F53-A6C5697782AC}" type="pres">
      <dgm:prSet presAssocID="{D858B2CE-D463-40D3-9EEB-A448DC978969}" presName="sibTrans" presStyleCnt="0"/>
      <dgm:spPr/>
    </dgm:pt>
    <dgm:pt modelId="{B825E2C8-B1DB-4156-8E54-7742933CD6C7}" type="pres">
      <dgm:prSet presAssocID="{F2D57116-32D1-4CA9-B2E5-01C5F5CF3DFE}" presName="compNode" presStyleCnt="0"/>
      <dgm:spPr/>
    </dgm:pt>
    <dgm:pt modelId="{CA2985DE-2A7D-45B3-BCBE-3EBEFF6FEDB4}" type="pres">
      <dgm:prSet presAssocID="{F2D57116-32D1-4CA9-B2E5-01C5F5CF3DFE}" presName="bgRect" presStyleLbl="bgShp" presStyleIdx="4" presStyleCnt="6"/>
      <dgm:spPr/>
    </dgm:pt>
    <dgm:pt modelId="{20B4350B-6D04-42C4-8180-90512BBAECB5}" type="pres">
      <dgm:prSet presAssocID="{F2D57116-32D1-4CA9-B2E5-01C5F5CF3DFE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mages"/>
        </a:ext>
      </dgm:extLst>
    </dgm:pt>
    <dgm:pt modelId="{DBE444DA-ACD1-41F7-9352-3FD84822152D}" type="pres">
      <dgm:prSet presAssocID="{F2D57116-32D1-4CA9-B2E5-01C5F5CF3DFE}" presName="spaceRect" presStyleCnt="0"/>
      <dgm:spPr/>
    </dgm:pt>
    <dgm:pt modelId="{E00CF0D9-7ED4-48E7-B34F-021A35D7DAB6}" type="pres">
      <dgm:prSet presAssocID="{F2D57116-32D1-4CA9-B2E5-01C5F5CF3DFE}" presName="parTx" presStyleLbl="revTx" presStyleIdx="4" presStyleCnt="6">
        <dgm:presLayoutVars>
          <dgm:chMax val="0"/>
          <dgm:chPref val="0"/>
        </dgm:presLayoutVars>
      </dgm:prSet>
      <dgm:spPr/>
    </dgm:pt>
    <dgm:pt modelId="{009AC41F-F756-45AF-950D-B32B7A4251E5}" type="pres">
      <dgm:prSet presAssocID="{6E556897-3B8B-471C-9F69-5C81F67A271E}" presName="sibTrans" presStyleCnt="0"/>
      <dgm:spPr/>
    </dgm:pt>
    <dgm:pt modelId="{3ABFF302-CAB7-4000-A7A3-DA50F25EBB5E}" type="pres">
      <dgm:prSet presAssocID="{3FD95A7D-4F61-49FE-ACC2-F8B4BED2F6E9}" presName="compNode" presStyleCnt="0"/>
      <dgm:spPr/>
    </dgm:pt>
    <dgm:pt modelId="{CFE865E8-7273-450E-BAE4-0782F08BEA00}" type="pres">
      <dgm:prSet presAssocID="{3FD95A7D-4F61-49FE-ACC2-F8B4BED2F6E9}" presName="bgRect" presStyleLbl="bgShp" presStyleIdx="5" presStyleCnt="6"/>
      <dgm:spPr/>
    </dgm:pt>
    <dgm:pt modelId="{9630E01D-176F-4376-9148-7DBC527F0AAB}" type="pres">
      <dgm:prSet presAssocID="{3FD95A7D-4F61-49FE-ACC2-F8B4BED2F6E9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865E5A5A-E2B2-412D-9AA8-5F0166DCF80F}" type="pres">
      <dgm:prSet presAssocID="{3FD95A7D-4F61-49FE-ACC2-F8B4BED2F6E9}" presName="spaceRect" presStyleCnt="0"/>
      <dgm:spPr/>
    </dgm:pt>
    <dgm:pt modelId="{A7078DDA-903F-45A5-BF4A-95C6F1FCD64A}" type="pres">
      <dgm:prSet presAssocID="{3FD95A7D-4F61-49FE-ACC2-F8B4BED2F6E9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5E0D3102-E3B5-42A6-9AC5-F3B0658BA546}" type="presOf" srcId="{54875530-F158-444E-BC0C-992F63A43C1A}" destId="{DA2D2D73-C31C-456E-883C-88A03642C585}" srcOrd="0" destOrd="0" presId="urn:microsoft.com/office/officeart/2018/2/layout/IconVerticalSolidList"/>
    <dgm:cxn modelId="{2B51A207-17DF-4CB0-A897-2237FA792096}" srcId="{E66D42BB-4CCF-41C1-9968-88BDA7EB569E}" destId="{54875530-F158-444E-BC0C-992F63A43C1A}" srcOrd="3" destOrd="0" parTransId="{2A184CFB-7D01-43C7-AEA9-42F93135346C}" sibTransId="{D858B2CE-D463-40D3-9EEB-A448DC978969}"/>
    <dgm:cxn modelId="{DDFAD72A-1E4B-4727-8EF1-985D0B6FDFD4}" type="presOf" srcId="{F2D57116-32D1-4CA9-B2E5-01C5F5CF3DFE}" destId="{E00CF0D9-7ED4-48E7-B34F-021A35D7DAB6}" srcOrd="0" destOrd="0" presId="urn:microsoft.com/office/officeart/2018/2/layout/IconVerticalSolidList"/>
    <dgm:cxn modelId="{BA271244-FDED-47BB-A3BF-2ABC4907C5B6}" type="presOf" srcId="{FE91B5D7-932B-4BF5-B4C3-F2A2E3F91DE9}" destId="{80E1CD46-55C1-47B5-B188-79289C70CE96}" srcOrd="0" destOrd="0" presId="urn:microsoft.com/office/officeart/2018/2/layout/IconVerticalSolidList"/>
    <dgm:cxn modelId="{A5F1F250-9B8E-4DBD-B613-5514CD8B9FA8}" srcId="{E66D42BB-4CCF-41C1-9968-88BDA7EB569E}" destId="{FE91B5D7-932B-4BF5-B4C3-F2A2E3F91DE9}" srcOrd="2" destOrd="0" parTransId="{26E23343-6CD3-4276-8BA2-9AAF76CBF2DA}" sibTransId="{A86B9F2E-4863-4894-A271-CCB9DA23E45F}"/>
    <dgm:cxn modelId="{4E765074-3CC4-4D51-A3AC-BAE947B3B102}" srcId="{E66D42BB-4CCF-41C1-9968-88BDA7EB569E}" destId="{F2D57116-32D1-4CA9-B2E5-01C5F5CF3DFE}" srcOrd="4" destOrd="0" parTransId="{A75AEF59-4C77-475C-BFFC-AAEC68731D82}" sibTransId="{6E556897-3B8B-471C-9F69-5C81F67A271E}"/>
    <dgm:cxn modelId="{56134178-1A31-4276-83AA-03A95B432D46}" type="presOf" srcId="{DCF1C8A5-1965-47F2-994F-B296DF31D151}" destId="{50CAC0FF-EE06-4940-9490-4AD89433FF1D}" srcOrd="0" destOrd="0" presId="urn:microsoft.com/office/officeart/2018/2/layout/IconVerticalSolidList"/>
    <dgm:cxn modelId="{7B7CF758-A66D-4847-BB8D-E98596EF81BD}" type="presOf" srcId="{3FD95A7D-4F61-49FE-ACC2-F8B4BED2F6E9}" destId="{A7078DDA-903F-45A5-BF4A-95C6F1FCD64A}" srcOrd="0" destOrd="0" presId="urn:microsoft.com/office/officeart/2018/2/layout/IconVerticalSolidList"/>
    <dgm:cxn modelId="{078A36AF-216A-4B28-AB2D-0396E8F378D4}" srcId="{E66D42BB-4CCF-41C1-9968-88BDA7EB569E}" destId="{DCF1C8A5-1965-47F2-994F-B296DF31D151}" srcOrd="0" destOrd="0" parTransId="{84B50457-3104-4D10-B311-24D73BD1D580}" sibTransId="{0ED2899F-7F99-44E7-A6DD-F605F1230369}"/>
    <dgm:cxn modelId="{38D92EB3-6A58-44C0-B50F-98C575297614}" type="presOf" srcId="{E66D42BB-4CCF-41C1-9968-88BDA7EB569E}" destId="{8F93CAC5-955E-46F0-A6B8-C646A822E5AC}" srcOrd="0" destOrd="0" presId="urn:microsoft.com/office/officeart/2018/2/layout/IconVerticalSolidList"/>
    <dgm:cxn modelId="{FDD775C8-6CEA-4577-B2B8-30DA237945BD}" srcId="{E66D42BB-4CCF-41C1-9968-88BDA7EB569E}" destId="{B833411A-D7F4-4AE3-9361-EED6856E024D}" srcOrd="1" destOrd="0" parTransId="{2707F29F-CA84-4BB4-8D90-FC1F696FD2AC}" sibTransId="{2826E508-9C86-4F1B-B418-C73313293904}"/>
    <dgm:cxn modelId="{EE0106E2-A4E8-4792-A25E-A4400A9B54A5}" srcId="{E66D42BB-4CCF-41C1-9968-88BDA7EB569E}" destId="{3FD95A7D-4F61-49FE-ACC2-F8B4BED2F6E9}" srcOrd="5" destOrd="0" parTransId="{04BA509D-E465-4F86-B5C5-0A467A026C73}" sibTransId="{C9012782-B1C5-4142-A093-3C7D8F16C403}"/>
    <dgm:cxn modelId="{B0C8E4F4-A4D0-4E76-A33A-BCDF66B53F0E}" type="presOf" srcId="{B833411A-D7F4-4AE3-9361-EED6856E024D}" destId="{C91B0777-EC90-4A45-B0EE-4F7AE1FA1166}" srcOrd="0" destOrd="0" presId="urn:microsoft.com/office/officeart/2018/2/layout/IconVerticalSolidList"/>
    <dgm:cxn modelId="{313BAAC0-7829-4FDB-85EB-19A208582496}" type="presParOf" srcId="{8F93CAC5-955E-46F0-A6B8-C646A822E5AC}" destId="{CDB6FC7E-8959-46C0-8FC2-EB4A644419DD}" srcOrd="0" destOrd="0" presId="urn:microsoft.com/office/officeart/2018/2/layout/IconVerticalSolidList"/>
    <dgm:cxn modelId="{A011BC93-4AA4-4B0C-96A5-D6DFBF91A2E3}" type="presParOf" srcId="{CDB6FC7E-8959-46C0-8FC2-EB4A644419DD}" destId="{5DD8C568-139D-4E19-A53A-512838D03D58}" srcOrd="0" destOrd="0" presId="urn:microsoft.com/office/officeart/2018/2/layout/IconVerticalSolidList"/>
    <dgm:cxn modelId="{DABAAEFE-8D1E-4D1C-8DB4-ED9B18ADC519}" type="presParOf" srcId="{CDB6FC7E-8959-46C0-8FC2-EB4A644419DD}" destId="{CE8B5550-AD09-4863-8A56-E1BC853D192D}" srcOrd="1" destOrd="0" presId="urn:microsoft.com/office/officeart/2018/2/layout/IconVerticalSolidList"/>
    <dgm:cxn modelId="{512E48EA-71B1-4ABE-988A-27ED66CE54BF}" type="presParOf" srcId="{CDB6FC7E-8959-46C0-8FC2-EB4A644419DD}" destId="{C608EEA5-7AFC-4B3D-8A0C-4201829E6263}" srcOrd="2" destOrd="0" presId="urn:microsoft.com/office/officeart/2018/2/layout/IconVerticalSolidList"/>
    <dgm:cxn modelId="{7FE20EDC-FCF7-4D3B-AE79-44D71855CE72}" type="presParOf" srcId="{CDB6FC7E-8959-46C0-8FC2-EB4A644419DD}" destId="{50CAC0FF-EE06-4940-9490-4AD89433FF1D}" srcOrd="3" destOrd="0" presId="urn:microsoft.com/office/officeart/2018/2/layout/IconVerticalSolidList"/>
    <dgm:cxn modelId="{BFE29213-DADC-4EB3-A557-E5C71D8BB111}" type="presParOf" srcId="{8F93CAC5-955E-46F0-A6B8-C646A822E5AC}" destId="{2A48968D-CB00-4452-825F-41A869DF8C44}" srcOrd="1" destOrd="0" presId="urn:microsoft.com/office/officeart/2018/2/layout/IconVerticalSolidList"/>
    <dgm:cxn modelId="{98ACFB9B-DB9F-4B19-BEBC-57E433D78871}" type="presParOf" srcId="{8F93CAC5-955E-46F0-A6B8-C646A822E5AC}" destId="{521E5A67-3A36-4F55-AB5A-2A0AEE807951}" srcOrd="2" destOrd="0" presId="urn:microsoft.com/office/officeart/2018/2/layout/IconVerticalSolidList"/>
    <dgm:cxn modelId="{AD135703-1A11-4EBE-BF30-18AFD699B005}" type="presParOf" srcId="{521E5A67-3A36-4F55-AB5A-2A0AEE807951}" destId="{4030D86E-730A-4F64-B79C-259216826301}" srcOrd="0" destOrd="0" presId="urn:microsoft.com/office/officeart/2018/2/layout/IconVerticalSolidList"/>
    <dgm:cxn modelId="{54027D99-6CB2-4C1E-B203-3CB92BE9165E}" type="presParOf" srcId="{521E5A67-3A36-4F55-AB5A-2A0AEE807951}" destId="{745050C2-7AD3-4BD6-8DC8-7592CA7CB1D7}" srcOrd="1" destOrd="0" presId="urn:microsoft.com/office/officeart/2018/2/layout/IconVerticalSolidList"/>
    <dgm:cxn modelId="{09F4F1F7-E9A5-4FD3-A1F0-CE643396A14B}" type="presParOf" srcId="{521E5A67-3A36-4F55-AB5A-2A0AEE807951}" destId="{CD989CE7-9C53-4058-84A2-CA0F4F6DDE7B}" srcOrd="2" destOrd="0" presId="urn:microsoft.com/office/officeart/2018/2/layout/IconVerticalSolidList"/>
    <dgm:cxn modelId="{FDAA68C2-08C6-42DF-97B5-8ADF2B08A30F}" type="presParOf" srcId="{521E5A67-3A36-4F55-AB5A-2A0AEE807951}" destId="{C91B0777-EC90-4A45-B0EE-4F7AE1FA1166}" srcOrd="3" destOrd="0" presId="urn:microsoft.com/office/officeart/2018/2/layout/IconVerticalSolidList"/>
    <dgm:cxn modelId="{A0FD742B-AA47-47D9-A509-A3704068B09C}" type="presParOf" srcId="{8F93CAC5-955E-46F0-A6B8-C646A822E5AC}" destId="{43BA4143-47A1-44FC-B2C1-651ED9096A18}" srcOrd="3" destOrd="0" presId="urn:microsoft.com/office/officeart/2018/2/layout/IconVerticalSolidList"/>
    <dgm:cxn modelId="{FF83D24D-92B0-4885-9F8B-84EA5404D09C}" type="presParOf" srcId="{8F93CAC5-955E-46F0-A6B8-C646A822E5AC}" destId="{C33766C4-C830-4C86-90E6-46B48BC7228C}" srcOrd="4" destOrd="0" presId="urn:microsoft.com/office/officeart/2018/2/layout/IconVerticalSolidList"/>
    <dgm:cxn modelId="{79BCC577-7E0D-4E61-A237-E4F875A38A54}" type="presParOf" srcId="{C33766C4-C830-4C86-90E6-46B48BC7228C}" destId="{B4A3A7FD-A636-4E7A-B972-89187AC07D94}" srcOrd="0" destOrd="0" presId="urn:microsoft.com/office/officeart/2018/2/layout/IconVerticalSolidList"/>
    <dgm:cxn modelId="{3D2EEBBF-5891-478C-8DAC-EBD0FED4C083}" type="presParOf" srcId="{C33766C4-C830-4C86-90E6-46B48BC7228C}" destId="{CB87D744-3054-4999-AA2B-864A150A386F}" srcOrd="1" destOrd="0" presId="urn:microsoft.com/office/officeart/2018/2/layout/IconVerticalSolidList"/>
    <dgm:cxn modelId="{ABE2A407-DCA1-4AEB-9747-39EAEB08AE60}" type="presParOf" srcId="{C33766C4-C830-4C86-90E6-46B48BC7228C}" destId="{9D13EAEC-5B98-48BF-BCDC-7CB123704525}" srcOrd="2" destOrd="0" presId="urn:microsoft.com/office/officeart/2018/2/layout/IconVerticalSolidList"/>
    <dgm:cxn modelId="{999A8827-17EF-4ECB-ABD1-0A8AA6522D64}" type="presParOf" srcId="{C33766C4-C830-4C86-90E6-46B48BC7228C}" destId="{80E1CD46-55C1-47B5-B188-79289C70CE96}" srcOrd="3" destOrd="0" presId="urn:microsoft.com/office/officeart/2018/2/layout/IconVerticalSolidList"/>
    <dgm:cxn modelId="{D63D5F30-D32E-481A-B77F-DC9F8E420787}" type="presParOf" srcId="{8F93CAC5-955E-46F0-A6B8-C646A822E5AC}" destId="{250E40E3-77EF-4017-89CF-178AC360F584}" srcOrd="5" destOrd="0" presId="urn:microsoft.com/office/officeart/2018/2/layout/IconVerticalSolidList"/>
    <dgm:cxn modelId="{FC0DD1DC-9B67-4DE2-A08D-D8A1EFA0FFBB}" type="presParOf" srcId="{8F93CAC5-955E-46F0-A6B8-C646A822E5AC}" destId="{63257D98-C2D7-47DE-BFC5-A9BC94A3E5F4}" srcOrd="6" destOrd="0" presId="urn:microsoft.com/office/officeart/2018/2/layout/IconVerticalSolidList"/>
    <dgm:cxn modelId="{049E6A2A-3FDB-4E16-922A-1D407C097A46}" type="presParOf" srcId="{63257D98-C2D7-47DE-BFC5-A9BC94A3E5F4}" destId="{C8493206-ECC4-4A46-8581-9756D8593FD9}" srcOrd="0" destOrd="0" presId="urn:microsoft.com/office/officeart/2018/2/layout/IconVerticalSolidList"/>
    <dgm:cxn modelId="{3E2345FC-498F-45DE-BD61-D9563DBC3577}" type="presParOf" srcId="{63257D98-C2D7-47DE-BFC5-A9BC94A3E5F4}" destId="{F96C1223-525A-41F4-9BFA-A73950E819B9}" srcOrd="1" destOrd="0" presId="urn:microsoft.com/office/officeart/2018/2/layout/IconVerticalSolidList"/>
    <dgm:cxn modelId="{CDAE2F5C-6B08-4072-A336-29E923FD7E13}" type="presParOf" srcId="{63257D98-C2D7-47DE-BFC5-A9BC94A3E5F4}" destId="{EDFCECFA-4A98-4634-9AA5-4CB6F1A703DB}" srcOrd="2" destOrd="0" presId="urn:microsoft.com/office/officeart/2018/2/layout/IconVerticalSolidList"/>
    <dgm:cxn modelId="{2641DF36-6DEC-4B6B-AF78-37F1B15306D5}" type="presParOf" srcId="{63257D98-C2D7-47DE-BFC5-A9BC94A3E5F4}" destId="{DA2D2D73-C31C-456E-883C-88A03642C585}" srcOrd="3" destOrd="0" presId="urn:microsoft.com/office/officeart/2018/2/layout/IconVerticalSolidList"/>
    <dgm:cxn modelId="{09AE2D3B-5BF6-4F8C-AC71-D390F3D61F52}" type="presParOf" srcId="{8F93CAC5-955E-46F0-A6B8-C646A822E5AC}" destId="{6EA9F936-FF85-4A31-9F53-A6C5697782AC}" srcOrd="7" destOrd="0" presId="urn:microsoft.com/office/officeart/2018/2/layout/IconVerticalSolidList"/>
    <dgm:cxn modelId="{08C96A69-0E28-443E-A536-38D5D4B9AC70}" type="presParOf" srcId="{8F93CAC5-955E-46F0-A6B8-C646A822E5AC}" destId="{B825E2C8-B1DB-4156-8E54-7742933CD6C7}" srcOrd="8" destOrd="0" presId="urn:microsoft.com/office/officeart/2018/2/layout/IconVerticalSolidList"/>
    <dgm:cxn modelId="{6EA68921-C544-4531-A4F9-D544D916DF94}" type="presParOf" srcId="{B825E2C8-B1DB-4156-8E54-7742933CD6C7}" destId="{CA2985DE-2A7D-45B3-BCBE-3EBEFF6FEDB4}" srcOrd="0" destOrd="0" presId="urn:microsoft.com/office/officeart/2018/2/layout/IconVerticalSolidList"/>
    <dgm:cxn modelId="{21DD0863-D005-45FB-A1EF-4566C828B602}" type="presParOf" srcId="{B825E2C8-B1DB-4156-8E54-7742933CD6C7}" destId="{20B4350B-6D04-42C4-8180-90512BBAECB5}" srcOrd="1" destOrd="0" presId="urn:microsoft.com/office/officeart/2018/2/layout/IconVerticalSolidList"/>
    <dgm:cxn modelId="{D6414DBF-38FF-4161-9746-7C18087F5784}" type="presParOf" srcId="{B825E2C8-B1DB-4156-8E54-7742933CD6C7}" destId="{DBE444DA-ACD1-41F7-9352-3FD84822152D}" srcOrd="2" destOrd="0" presId="urn:microsoft.com/office/officeart/2018/2/layout/IconVerticalSolidList"/>
    <dgm:cxn modelId="{58B2F859-9845-4EDA-9342-CD67CE5C6288}" type="presParOf" srcId="{B825E2C8-B1DB-4156-8E54-7742933CD6C7}" destId="{E00CF0D9-7ED4-48E7-B34F-021A35D7DAB6}" srcOrd="3" destOrd="0" presId="urn:microsoft.com/office/officeart/2018/2/layout/IconVerticalSolidList"/>
    <dgm:cxn modelId="{8EA3F10F-0881-4145-859C-EB8F98FA25F4}" type="presParOf" srcId="{8F93CAC5-955E-46F0-A6B8-C646A822E5AC}" destId="{009AC41F-F756-45AF-950D-B32B7A4251E5}" srcOrd="9" destOrd="0" presId="urn:microsoft.com/office/officeart/2018/2/layout/IconVerticalSolidList"/>
    <dgm:cxn modelId="{B1F22A64-0032-4968-B28E-168C0FD26B41}" type="presParOf" srcId="{8F93CAC5-955E-46F0-A6B8-C646A822E5AC}" destId="{3ABFF302-CAB7-4000-A7A3-DA50F25EBB5E}" srcOrd="10" destOrd="0" presId="urn:microsoft.com/office/officeart/2018/2/layout/IconVerticalSolidList"/>
    <dgm:cxn modelId="{8A9871E8-7EAE-465D-B075-9A099094B340}" type="presParOf" srcId="{3ABFF302-CAB7-4000-A7A3-DA50F25EBB5E}" destId="{CFE865E8-7273-450E-BAE4-0782F08BEA00}" srcOrd="0" destOrd="0" presId="urn:microsoft.com/office/officeart/2018/2/layout/IconVerticalSolidList"/>
    <dgm:cxn modelId="{508F41CD-67DA-434F-AA3D-854D9B74AC42}" type="presParOf" srcId="{3ABFF302-CAB7-4000-A7A3-DA50F25EBB5E}" destId="{9630E01D-176F-4376-9148-7DBC527F0AAB}" srcOrd="1" destOrd="0" presId="urn:microsoft.com/office/officeart/2018/2/layout/IconVerticalSolidList"/>
    <dgm:cxn modelId="{55ECB26F-D481-4893-8FC3-FE86717C3B11}" type="presParOf" srcId="{3ABFF302-CAB7-4000-A7A3-DA50F25EBB5E}" destId="{865E5A5A-E2B2-412D-9AA8-5F0166DCF80F}" srcOrd="2" destOrd="0" presId="urn:microsoft.com/office/officeart/2018/2/layout/IconVerticalSolidList"/>
    <dgm:cxn modelId="{F5076135-E779-4F10-AAC6-B7A7C9E4189A}" type="presParOf" srcId="{3ABFF302-CAB7-4000-A7A3-DA50F25EBB5E}" destId="{A7078DDA-903F-45A5-BF4A-95C6F1FCD64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8C568-139D-4E19-A53A-512838D03D58}">
      <dsp:nvSpPr>
        <dsp:cNvPr id="0" name=""/>
        <dsp:cNvSpPr/>
      </dsp:nvSpPr>
      <dsp:spPr>
        <a:xfrm>
          <a:off x="0" y="1774"/>
          <a:ext cx="6240668" cy="7562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8B5550-AD09-4863-8A56-E1BC853D192D}">
      <dsp:nvSpPr>
        <dsp:cNvPr id="0" name=""/>
        <dsp:cNvSpPr/>
      </dsp:nvSpPr>
      <dsp:spPr>
        <a:xfrm>
          <a:off x="228767" y="171932"/>
          <a:ext cx="415940" cy="4159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CAC0FF-EE06-4940-9490-4AD89433FF1D}">
      <dsp:nvSpPr>
        <dsp:cNvPr id="0" name=""/>
        <dsp:cNvSpPr/>
      </dsp:nvSpPr>
      <dsp:spPr>
        <a:xfrm>
          <a:off x="873474" y="1774"/>
          <a:ext cx="5367194" cy="756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37" tIns="80037" rIns="80037" bIns="8003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b="0" i="0" kern="1200"/>
            <a:t>Stay true to the Club’s values, don’t try to be something you’re not.</a:t>
          </a:r>
          <a:endParaRPr lang="en-US" sz="1900" kern="1200"/>
        </a:p>
      </dsp:txBody>
      <dsp:txXfrm>
        <a:off x="873474" y="1774"/>
        <a:ext cx="5367194" cy="756255"/>
      </dsp:txXfrm>
    </dsp:sp>
    <dsp:sp modelId="{4030D86E-730A-4F64-B79C-259216826301}">
      <dsp:nvSpPr>
        <dsp:cNvPr id="0" name=""/>
        <dsp:cNvSpPr/>
      </dsp:nvSpPr>
      <dsp:spPr>
        <a:xfrm>
          <a:off x="0" y="947093"/>
          <a:ext cx="6240668" cy="7562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050C2-7AD3-4BD6-8DC8-7592CA7CB1D7}">
      <dsp:nvSpPr>
        <dsp:cNvPr id="0" name=""/>
        <dsp:cNvSpPr/>
      </dsp:nvSpPr>
      <dsp:spPr>
        <a:xfrm>
          <a:off x="228767" y="1117251"/>
          <a:ext cx="415940" cy="4159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1B0777-EC90-4A45-B0EE-4F7AE1FA1166}">
      <dsp:nvSpPr>
        <dsp:cNvPr id="0" name=""/>
        <dsp:cNvSpPr/>
      </dsp:nvSpPr>
      <dsp:spPr>
        <a:xfrm>
          <a:off x="873474" y="947093"/>
          <a:ext cx="5367194" cy="756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37" tIns="80037" rIns="80037" bIns="8003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b="0" i="0" kern="1200"/>
            <a:t>Keep it clear, concise, and honest. </a:t>
          </a:r>
          <a:endParaRPr lang="en-US" sz="1900" kern="1200"/>
        </a:p>
      </dsp:txBody>
      <dsp:txXfrm>
        <a:off x="873474" y="947093"/>
        <a:ext cx="5367194" cy="756255"/>
      </dsp:txXfrm>
    </dsp:sp>
    <dsp:sp modelId="{B4A3A7FD-A636-4E7A-B972-89187AC07D94}">
      <dsp:nvSpPr>
        <dsp:cNvPr id="0" name=""/>
        <dsp:cNvSpPr/>
      </dsp:nvSpPr>
      <dsp:spPr>
        <a:xfrm>
          <a:off x="0" y="1892412"/>
          <a:ext cx="6240668" cy="7562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87D744-3054-4999-AA2B-864A150A386F}">
      <dsp:nvSpPr>
        <dsp:cNvPr id="0" name=""/>
        <dsp:cNvSpPr/>
      </dsp:nvSpPr>
      <dsp:spPr>
        <a:xfrm>
          <a:off x="228767" y="2062570"/>
          <a:ext cx="415940" cy="4159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1CD46-55C1-47B5-B188-79289C70CE96}">
      <dsp:nvSpPr>
        <dsp:cNvPr id="0" name=""/>
        <dsp:cNvSpPr/>
      </dsp:nvSpPr>
      <dsp:spPr>
        <a:xfrm>
          <a:off x="873474" y="1892412"/>
          <a:ext cx="5367194" cy="756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37" tIns="80037" rIns="80037" bIns="8003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b="0" i="0" kern="1200"/>
            <a:t>Write it and edit it. Get a couple of other people to review it and fine tune with you.</a:t>
          </a:r>
          <a:endParaRPr lang="en-US" sz="1900" kern="1200"/>
        </a:p>
      </dsp:txBody>
      <dsp:txXfrm>
        <a:off x="873474" y="1892412"/>
        <a:ext cx="5367194" cy="756255"/>
      </dsp:txXfrm>
    </dsp:sp>
    <dsp:sp modelId="{C8493206-ECC4-4A46-8581-9756D8593FD9}">
      <dsp:nvSpPr>
        <dsp:cNvPr id="0" name=""/>
        <dsp:cNvSpPr/>
      </dsp:nvSpPr>
      <dsp:spPr>
        <a:xfrm>
          <a:off x="0" y="2837731"/>
          <a:ext cx="6240668" cy="7562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6C1223-525A-41F4-9BFA-A73950E819B9}">
      <dsp:nvSpPr>
        <dsp:cNvPr id="0" name=""/>
        <dsp:cNvSpPr/>
      </dsp:nvSpPr>
      <dsp:spPr>
        <a:xfrm>
          <a:off x="228767" y="3007889"/>
          <a:ext cx="415940" cy="41594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2D2D73-C31C-456E-883C-88A03642C585}">
      <dsp:nvSpPr>
        <dsp:cNvPr id="0" name=""/>
        <dsp:cNvSpPr/>
      </dsp:nvSpPr>
      <dsp:spPr>
        <a:xfrm>
          <a:off x="873474" y="2837731"/>
          <a:ext cx="5367194" cy="756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37" tIns="80037" rIns="80037" bIns="8003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b="0" i="0" kern="1200"/>
            <a:t>Your goal is to get them to read the whole document, as quickly and easily as possible. </a:t>
          </a:r>
          <a:endParaRPr lang="en-US" sz="1900" kern="1200"/>
        </a:p>
      </dsp:txBody>
      <dsp:txXfrm>
        <a:off x="873474" y="2837731"/>
        <a:ext cx="5367194" cy="756255"/>
      </dsp:txXfrm>
    </dsp:sp>
    <dsp:sp modelId="{CA2985DE-2A7D-45B3-BCBE-3EBEFF6FEDB4}">
      <dsp:nvSpPr>
        <dsp:cNvPr id="0" name=""/>
        <dsp:cNvSpPr/>
      </dsp:nvSpPr>
      <dsp:spPr>
        <a:xfrm>
          <a:off x="0" y="3783050"/>
          <a:ext cx="6240668" cy="7562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4350B-6D04-42C4-8180-90512BBAECB5}">
      <dsp:nvSpPr>
        <dsp:cNvPr id="0" name=""/>
        <dsp:cNvSpPr/>
      </dsp:nvSpPr>
      <dsp:spPr>
        <a:xfrm>
          <a:off x="228767" y="3953208"/>
          <a:ext cx="415940" cy="41594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0CF0D9-7ED4-48E7-B34F-021A35D7DAB6}">
      <dsp:nvSpPr>
        <dsp:cNvPr id="0" name=""/>
        <dsp:cNvSpPr/>
      </dsp:nvSpPr>
      <dsp:spPr>
        <a:xfrm>
          <a:off x="873474" y="3783050"/>
          <a:ext cx="5367194" cy="756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37" tIns="80037" rIns="80037" bIns="8003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b="0" i="0" kern="1200"/>
            <a:t>Use great photos! </a:t>
          </a:r>
          <a:endParaRPr lang="en-US" sz="1900" kern="1200"/>
        </a:p>
      </dsp:txBody>
      <dsp:txXfrm>
        <a:off x="873474" y="3783050"/>
        <a:ext cx="5367194" cy="756255"/>
      </dsp:txXfrm>
    </dsp:sp>
    <dsp:sp modelId="{CFE865E8-7273-450E-BAE4-0782F08BEA00}">
      <dsp:nvSpPr>
        <dsp:cNvPr id="0" name=""/>
        <dsp:cNvSpPr/>
      </dsp:nvSpPr>
      <dsp:spPr>
        <a:xfrm>
          <a:off x="0" y="4728369"/>
          <a:ext cx="6240668" cy="7562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30E01D-176F-4376-9148-7DBC527F0AAB}">
      <dsp:nvSpPr>
        <dsp:cNvPr id="0" name=""/>
        <dsp:cNvSpPr/>
      </dsp:nvSpPr>
      <dsp:spPr>
        <a:xfrm>
          <a:off x="228767" y="4898527"/>
          <a:ext cx="415940" cy="41594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78DDA-903F-45A5-BF4A-95C6F1FCD64A}">
      <dsp:nvSpPr>
        <dsp:cNvPr id="0" name=""/>
        <dsp:cNvSpPr/>
      </dsp:nvSpPr>
      <dsp:spPr>
        <a:xfrm>
          <a:off x="873474" y="4728369"/>
          <a:ext cx="5367194" cy="756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37" tIns="80037" rIns="80037" bIns="8003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b="0" i="0" kern="1200"/>
            <a:t>Write a generic proposal and then</a:t>
          </a:r>
          <a:r>
            <a:rPr lang="en-AU" sz="1900" b="1" i="0" kern="1200"/>
            <a:t> tailor </a:t>
          </a:r>
          <a:r>
            <a:rPr lang="en-AU" sz="1900" b="0" i="0" kern="1200"/>
            <a:t>it to key potential sponsors.</a:t>
          </a:r>
          <a:endParaRPr lang="en-US" sz="1900" kern="1200"/>
        </a:p>
      </dsp:txBody>
      <dsp:txXfrm>
        <a:off x="873474" y="4728369"/>
        <a:ext cx="5367194" cy="756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C9B9D-C17F-4E57-9BBD-B6420589C542}" type="datetimeFigureOut">
              <a:rPr lang="en-AU" smtClean="0"/>
              <a:t>14/10/2021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DBC5A-7804-4F1F-9979-C94EEA3EF56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1056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DBC5A-7804-4F1F-9979-C94EEA3EF56A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5888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DBC5A-7804-4F1F-9979-C94EEA3EF56A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4147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DBC5A-7804-4F1F-9979-C94EEA3EF56A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8371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DBC5A-7804-4F1F-9979-C94EEA3EF56A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4829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EDBC5A-7804-4F1F-9979-C94EEA3EF56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839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F54FB3-FC00-43DC-A6C0-63835F3A28D0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95690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F54FB3-FC00-43DC-A6C0-63835F3A28D0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0200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F54FB3-FC00-43DC-A6C0-63835F3A28D0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455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F54FB3-FC00-43DC-A6C0-63835F3A28D0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7869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F54FB3-FC00-43DC-A6C0-63835F3A28D0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54897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EDBC5A-7804-4F1F-9979-C94EEA3EF56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578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DBC5A-7804-4F1F-9979-C94EEA3EF56A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3842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DBC5A-7804-4F1F-9979-C94EEA3EF56A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0489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fld id="{E5BFB386-B5F1-4063-A951-171B8801E1A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DejaVu Sans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DejaVu Sans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05343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DBC5A-7804-4F1F-9979-C94EEA3EF56A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464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buFont typeface="Wingdings" charset="2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402AE-5104-4609-B839-487CB1B23E70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961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2282F37C-DE55-4FBA-BE7E-DBF9DAA02361}" type="slidenum">
              <a:rPr lang="en-AU"/>
              <a:pPr>
                <a:defRPr/>
              </a:pPr>
              <a:t>10</a:t>
            </a:fld>
            <a:endParaRPr lang="en-AU"/>
          </a:p>
        </p:txBody>
      </p:sp>
      <p:sp>
        <p:nvSpPr>
          <p:cNvPr id="69634" name="Rectangle 20"/>
          <p:cNvSpPr txBox="1">
            <a:spLocks noGrp="1" noChangeArrowheads="1"/>
          </p:cNvSpPr>
          <p:nvPr/>
        </p:nvSpPr>
        <p:spPr bwMode="auto">
          <a:xfrm>
            <a:off x="4023993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87" tIns="47393" rIns="94787" bIns="47393" anchor="b"/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fld id="{EA4153F8-87D0-4DEB-B264-CC8BEF2EAFF3}" type="slidenum">
              <a:rPr lang="en-AU" sz="1200"/>
              <a:pPr algn="r">
                <a:lnSpc>
                  <a:spcPct val="100000"/>
                </a:lnSpc>
                <a:spcBef>
                  <a:spcPct val="0"/>
                </a:spcBef>
              </a:pPr>
              <a:t>10</a:t>
            </a:fld>
            <a:endParaRPr lang="en-AU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377284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DBC5A-7804-4F1F-9979-C94EEA3EF56A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6438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DBC5A-7804-4F1F-9979-C94EEA3EF56A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6897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ts val="32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D965B-87A4-4F43-BE02-800BCCDF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 anchor="ctr" anchorCtr="0"/>
          <a:lstStyle/>
          <a:p>
            <a:fld id="{403CB87E-4591-47A1-9046-CF63F17215EF}" type="datetime2">
              <a:rPr lang="en-US" smtClean="0"/>
              <a:t>Thursday, October 14,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ED35B-CBF1-40D9-BAA7-CF9E1E22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7328" y="6217920"/>
            <a:ext cx="7196328" cy="640080"/>
          </a:xfrm>
        </p:spPr>
        <p:txBody>
          <a:bodyPr anchor="ctr" anchorCtr="0"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6653A-450D-4BDE-8718-99F2D931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0"/>
            <a:ext cx="685800" cy="685800"/>
          </a:xfrm>
        </p:spPr>
        <p:txBody>
          <a:bodyPr/>
          <a:lstStyle>
            <a:lvl1pPr algn="ctr">
              <a:defRPr/>
            </a:lvl1pPr>
          </a:lstStyle>
          <a:p>
            <a:fld id="{3A4F6043-7A67-491B-98BC-F933DED7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2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B8191-8A0C-4077-9A2D-0255BF81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F0E-8070-4DFE-A821-9A699EDBAD7E}" type="datetime2">
              <a:rPr lang="en-US" smtClean="0"/>
              <a:t>Thursday, October 14,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41B40-57AC-45F3-9AAC-DC2BEBB1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D65F4-29FA-451A-878F-768E426A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55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141D6-1E1A-4A54-A9B4-57F86865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34AE-C7BF-46E5-A968-01C6641F6476}" type="datetime2">
              <a:rPr lang="en-US" smtClean="0"/>
              <a:t>Thursday, October 14,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541D6-4702-4421-AEB2-D6CA3AAD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C9F43-CD60-4C38-94C9-0E6D3B72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32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5625"/>
            <a:ext cx="10543031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A7D4-E57E-4789-896B-B2A051BF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3DE70B-B772-416E-A790-995760B1742E}" type="datetime2">
              <a:rPr lang="en-US" smtClean="0"/>
              <a:t>Thursday, October 14,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B63EE-3B35-4F8A-BDA3-E778BFE1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39EF2-7937-4C30-A883-7F7BD028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0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43032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43032" cy="1500187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4E2B4-314C-4D4F-8938-E437A2EF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0CDE-A6F1-4138-AF12-ED09E8E5FB6B}" type="datetime2">
              <a:rPr lang="en-US" smtClean="0"/>
              <a:t>Thursday, October 14,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42F23-6986-4A36-97F0-13F305A2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BA1B9-2423-42BD-A553-DC5703F6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282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599176" cy="4206382"/>
          </a:xfrm>
        </p:spPr>
        <p:txBody>
          <a:bodyPr/>
          <a:lstStyle>
            <a:lvl1pPr marL="457200" indent="-457200">
              <a:buFont typeface="Wingdings 2" panose="05020102010507070707" pitchFamily="18" charset="2"/>
              <a:buChar char="¬"/>
              <a:defRPr/>
            </a:lvl1pPr>
            <a:lvl2pPr marL="800100" indent="-342900">
              <a:buFont typeface="Wingdings 2" panose="05020102010507070707" pitchFamily="18" charset="2"/>
              <a:buChar char="¬"/>
              <a:defRPr/>
            </a:lvl2pPr>
            <a:lvl3pPr marL="1257300" indent="-342900">
              <a:buFont typeface="Wingdings 2" panose="05020102010507070707" pitchFamily="18" charset="2"/>
              <a:buChar char="¬"/>
              <a:defRPr/>
            </a:lvl3pPr>
            <a:lvl4pPr marL="1657350" indent="-285750">
              <a:buFont typeface="Wingdings 2" panose="05020102010507070707" pitchFamily="18" charset="2"/>
              <a:buChar char="¬"/>
              <a:defRPr/>
            </a:lvl4pPr>
            <a:lvl5pPr marL="2114550" indent="-28575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9145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A1B49-6AAA-4DA7-970F-B75899F1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F8B1-DB7B-4D28-A97D-40FB2DD1EF78}" type="datetime2">
              <a:rPr lang="en-US" smtClean="0"/>
              <a:t>Thursday, October 14,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3649A-B9A2-4737-B47E-758DC140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C1407-C705-451C-878E-8175DCCD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51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681163"/>
            <a:ext cx="554969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4" y="2505075"/>
            <a:ext cx="554969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0321" y="1681163"/>
            <a:ext cx="4993335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0321" y="2505075"/>
            <a:ext cx="4993335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298F3-0AEC-4811-99A4-B78AE3A7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14039161-23B8-4738-9069-73EBE8884FDD}" type="datetime2">
              <a:rPr lang="en-US" smtClean="0"/>
              <a:t>Thursday, October 14,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690B4-8A9A-4717-8B0B-2C921292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8F00A-44BE-4E0A-B1CE-1FC48965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53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3A871-5A76-4349-99F0-C46C7738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4D44-7693-499F-AC6C-11696134FE3F}" type="datetime2">
              <a:rPr lang="en-US" smtClean="0"/>
              <a:t>Thursday, October 14,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2E803-8BD9-40A2-8389-C19DA114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414ED-B772-4B84-813E-E34C9A97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9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F2AE-472C-4EF3-ABB2-24BAA9AE3CF7}" type="datetime2">
              <a:rPr lang="en-US" smtClean="0"/>
              <a:t>Thursday, October 14,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36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43032" cy="1600200"/>
          </a:xfrm>
        </p:spPr>
        <p:txBody>
          <a:bodyPr anchor="b">
            <a:no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199340"/>
            <a:ext cx="5780468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4813E-250B-4422-AE46-5E1AB964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EAEA162C-A7C1-4263-9453-1BAFF8C39559}" type="datetime2">
              <a:rPr lang="en-US" smtClean="0"/>
              <a:t>Thursday, October 14,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B5B81-E9CC-45F3-8EF1-35D2C8F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A7E97-5A73-4602-9582-6CDACB91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98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4489180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305-9768-4792-866C-91238D45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64DF6793-3458-4587-8168-65F0C37A92D2}" type="datetime2">
              <a:rPr lang="en-US" smtClean="0"/>
              <a:t>Thursday, October 14,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BF050-0FF1-499F-936E-FAAE50DC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02C2E-1542-46B4-85B1-7A4B3F77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7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86836B-C327-49CB-ADF2-2E730C4A91B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310F61-136C-42B3-981B-FDE3DD0A8135}"/>
              </a:ext>
            </a:extLst>
          </p:cNvPr>
          <p:cNvSpPr/>
          <p:nvPr/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430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Thursday, October 14,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55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a.morgan@ecu.edu.a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.morgan@ecu.edu.a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hyperlink" Target="http://www.ama.org/" TargetMode="Externa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B3B2C43-5E36-4768-8319-6752D24B4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44326E-7BB3-4929-BE33-05CA64DBB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1CF4E0-AA2D-43CA-A528-C52FB1582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C7F3E0-31C0-496B-82BF-08B07F5B09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5201" y="699999"/>
            <a:ext cx="5054196" cy="2172269"/>
          </a:xfrm>
        </p:spPr>
        <p:txBody>
          <a:bodyPr anchor="b">
            <a:normAutofit/>
          </a:bodyPr>
          <a:lstStyle/>
          <a:p>
            <a:pPr algn="l"/>
            <a:r>
              <a:rPr lang="en-AU" sz="4800" dirty="0"/>
              <a:t>Sponsorship &amp; Social Media </a:t>
            </a:r>
            <a:br>
              <a:rPr lang="en-AU" sz="4800" dirty="0"/>
            </a:br>
            <a:r>
              <a:rPr lang="en-AU" sz="4800" dirty="0"/>
              <a:t>for Clubs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909857-B39D-488B-B7B2-AEBF13070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9329" y="3132697"/>
            <a:ext cx="5512299" cy="3053701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AU" sz="2800" dirty="0"/>
              <a:t>Swimming WA Club Conference</a:t>
            </a:r>
          </a:p>
          <a:p>
            <a:pPr algn="l"/>
            <a:r>
              <a:rPr lang="en-AU" sz="2200" dirty="0"/>
              <a:t>9</a:t>
            </a:r>
            <a:r>
              <a:rPr lang="en-AU" sz="2200" baseline="30000" dirty="0"/>
              <a:t>th</a:t>
            </a:r>
            <a:r>
              <a:rPr lang="en-AU" sz="2200" dirty="0"/>
              <a:t> October 2021</a:t>
            </a:r>
          </a:p>
          <a:p>
            <a:pPr algn="l"/>
            <a:endParaRPr lang="en-AU" sz="2200" dirty="0"/>
          </a:p>
          <a:p>
            <a:pPr algn="l">
              <a:lnSpc>
                <a:spcPct val="100000"/>
              </a:lnSpc>
            </a:pPr>
            <a:r>
              <a:rPr lang="en-AU" sz="2200" b="1" dirty="0"/>
              <a:t>Dr Ashlee Morgan</a:t>
            </a:r>
          </a:p>
          <a:p>
            <a:pPr algn="l">
              <a:lnSpc>
                <a:spcPct val="100000"/>
              </a:lnSpc>
            </a:pPr>
            <a:r>
              <a:rPr lang="en-AU" sz="1700" i="1" dirty="0"/>
              <a:t>School of Business and Law</a:t>
            </a:r>
          </a:p>
          <a:p>
            <a:pPr algn="l">
              <a:lnSpc>
                <a:spcPct val="100000"/>
              </a:lnSpc>
            </a:pPr>
            <a:r>
              <a:rPr lang="en-AU" sz="1700" i="1" dirty="0"/>
              <a:t>Edith Cowan University</a:t>
            </a:r>
          </a:p>
          <a:p>
            <a:pPr algn="l">
              <a:lnSpc>
                <a:spcPct val="100000"/>
              </a:lnSpc>
            </a:pPr>
            <a:r>
              <a:rPr lang="en-AU" sz="1700" dirty="0">
                <a:hlinkClick r:id="rId2"/>
              </a:rPr>
              <a:t>a.morgan@ecu.edu.au</a:t>
            </a:r>
            <a:r>
              <a:rPr lang="en-AU" sz="1700" dirty="0"/>
              <a:t> </a:t>
            </a:r>
          </a:p>
        </p:txBody>
      </p:sp>
      <p:pic>
        <p:nvPicPr>
          <p:cNvPr id="4" name="Picture 3" descr="Swimming goggles on the side of a lap pool">
            <a:extLst>
              <a:ext uri="{FF2B5EF4-FFF2-40B4-BE49-F238E27FC236}">
                <a16:creationId xmlns:a16="http://schemas.microsoft.com/office/drawing/2014/main" id="{E9184A7C-90A4-4B26-B74B-9E4C77C895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15" r="31584" b="-1"/>
          <a:stretch/>
        </p:blipFill>
        <p:spPr>
          <a:xfrm>
            <a:off x="-6472" y="10"/>
            <a:ext cx="5486394" cy="685798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B083774-A903-4B1B-BC6A-94C1F048E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479921" y="0"/>
            <a:ext cx="287517" cy="6857992"/>
          </a:xfrm>
          <a:prstGeom prst="rect">
            <a:avLst/>
          </a:prstGeom>
          <a:solidFill>
            <a:srgbClr val="DE75E7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5FB189-1F48-4A47-B036-6AF7E11A8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504676" y="-14198"/>
            <a:ext cx="0" cy="6858000"/>
          </a:xfrm>
          <a:prstGeom prst="line">
            <a:avLst/>
          </a:prstGeom>
          <a:ln w="9525" cap="rnd">
            <a:solidFill>
              <a:srgbClr val="DE75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5B335DD-3163-4EC5-8B6B-2AB53E64D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DE75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801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DAA9D7C9-0452-4338-840E-1F41073B5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82D28149-A976-4FDF-A0AD-7E066FF7D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D80536FF-D2DD-47A6-BB60-E22DD2FEF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17458" y="629394"/>
            <a:ext cx="7044691" cy="97545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AU" sz="4800" dirty="0">
                <a:solidFill>
                  <a:schemeClr val="tx1"/>
                </a:solidFill>
              </a:rPr>
              <a:t>The Sponsor ‘Hit List’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5453" y="2017692"/>
            <a:ext cx="5828376" cy="3741659"/>
          </a:xfrm>
        </p:spPr>
        <p:txBody>
          <a:bodyPr anchor="t">
            <a:normAutofit fontScale="85000" lnSpcReduction="10000"/>
          </a:bodyPr>
          <a:lstStyle/>
          <a:p>
            <a:pPr defTabSz="652463">
              <a:spcBef>
                <a:spcPts val="600"/>
              </a:spcBef>
            </a:pPr>
            <a:r>
              <a:rPr lang="en-US" b="1" dirty="0">
                <a:solidFill>
                  <a:schemeClr val="tx1"/>
                </a:solidFill>
              </a:rPr>
              <a:t>Match</a:t>
            </a:r>
            <a:r>
              <a:rPr lang="en-US" dirty="0">
                <a:solidFill>
                  <a:schemeClr val="tx1"/>
                </a:solidFill>
              </a:rPr>
              <a:t> target market (</a:t>
            </a:r>
            <a:r>
              <a:rPr lang="en-US" b="1" dirty="0">
                <a:solidFill>
                  <a:schemeClr val="tx1"/>
                </a:solidFill>
              </a:rPr>
              <a:t>audience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u="sng" dirty="0">
                <a:solidFill>
                  <a:schemeClr val="tx1"/>
                </a:solidFill>
              </a:rPr>
              <a:t>and</a:t>
            </a:r>
            <a:r>
              <a:rPr lang="en-US" dirty="0">
                <a:solidFill>
                  <a:schemeClr val="tx1"/>
                </a:solidFill>
              </a:rPr>
              <a:t> at least another brand characteristic.</a:t>
            </a:r>
          </a:p>
          <a:p>
            <a:pPr defTabSz="652463">
              <a:spcBef>
                <a:spcPts val="600"/>
              </a:spcBef>
            </a:pPr>
            <a:endParaRPr lang="en-US" dirty="0">
              <a:solidFill>
                <a:schemeClr val="tx1"/>
              </a:solidFill>
            </a:endParaRPr>
          </a:p>
          <a:p>
            <a:pPr defTabSz="652463">
              <a:spcBef>
                <a:spcPts val="600"/>
              </a:spcBef>
            </a:pPr>
            <a:r>
              <a:rPr lang="en-AU" dirty="0">
                <a:solidFill>
                  <a:schemeClr val="tx1"/>
                </a:solidFill>
              </a:rPr>
              <a:t>Match </a:t>
            </a:r>
            <a:r>
              <a:rPr lang="en-AU" b="1" dirty="0">
                <a:solidFill>
                  <a:schemeClr val="tx1"/>
                </a:solidFill>
              </a:rPr>
              <a:t>attributes</a:t>
            </a:r>
            <a:r>
              <a:rPr lang="en-AU" dirty="0">
                <a:solidFill>
                  <a:schemeClr val="tx1"/>
                </a:solidFill>
              </a:rPr>
              <a:t> for relevance/values. </a:t>
            </a:r>
          </a:p>
          <a:p>
            <a:pPr defTabSz="652463">
              <a:spcBef>
                <a:spcPts val="600"/>
              </a:spcBef>
            </a:pPr>
            <a:endParaRPr lang="en-AU" dirty="0">
              <a:solidFill>
                <a:schemeClr val="tx1"/>
              </a:solidFill>
            </a:endParaRPr>
          </a:p>
          <a:p>
            <a:pPr defTabSz="652463">
              <a:spcBef>
                <a:spcPts val="600"/>
              </a:spcBef>
            </a:pPr>
            <a:r>
              <a:rPr lang="en-AU" dirty="0">
                <a:solidFill>
                  <a:schemeClr val="tx1"/>
                </a:solidFill>
              </a:rPr>
              <a:t>Both parties should share </a:t>
            </a:r>
            <a:r>
              <a:rPr lang="en-AU" b="1" dirty="0">
                <a:solidFill>
                  <a:schemeClr val="tx1"/>
                </a:solidFill>
              </a:rPr>
              <a:t>objectives</a:t>
            </a:r>
            <a:r>
              <a:rPr lang="en-AU" dirty="0">
                <a:solidFill>
                  <a:schemeClr val="tx1"/>
                </a:solidFill>
              </a:rPr>
              <a:t> and objectives should be mutually complementary.</a:t>
            </a:r>
          </a:p>
          <a:p>
            <a:pPr>
              <a:spcBef>
                <a:spcPts val="600"/>
              </a:spcBef>
            </a:pPr>
            <a:endParaRPr lang="en-AU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AU" dirty="0">
                <a:solidFill>
                  <a:schemeClr val="tx1"/>
                </a:solidFill>
              </a:rPr>
              <a:t>What might a sponsor being trying to achieve and what do you have that could add value for all parties?</a:t>
            </a:r>
          </a:p>
          <a:p>
            <a:pPr>
              <a:spcBef>
                <a:spcPts val="600"/>
              </a:spcBef>
            </a:pP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A392873-A54A-4077-810F-3AFC8F442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496183" y="685801"/>
            <a:ext cx="702496" cy="5486400"/>
          </a:xfrm>
          <a:prstGeom prst="rect">
            <a:avLst/>
          </a:prstGeom>
          <a:solidFill>
            <a:srgbClr val="DE75E7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122" name="Picture 2" descr="person in water during daytime">
            <a:extLst>
              <a:ext uri="{FF2B5EF4-FFF2-40B4-BE49-F238E27FC236}">
                <a16:creationId xmlns:a16="http://schemas.microsoft.com/office/drawing/2014/main" id="{7BCDC378-9AF8-4A53-AFAE-DA5745DDB0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5925"/>
          <a:stretch/>
        </p:blipFill>
        <p:spPr bwMode="auto">
          <a:xfrm>
            <a:off x="7148796" y="685800"/>
            <a:ext cx="435588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217CAC88-B0CB-4E8A-916D-9CB905259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DE75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002C2666-64A2-43AB-B2DB-267B04A07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DE75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40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0424B-8292-4754-BA40-EA6027B53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67" y="406214"/>
            <a:ext cx="10543032" cy="1325563"/>
          </a:xfrm>
        </p:spPr>
        <p:txBody>
          <a:bodyPr/>
          <a:lstStyle/>
          <a:p>
            <a:r>
              <a:rPr lang="en-AU" dirty="0"/>
              <a:t>Creative Examples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00956C0-5C02-4E59-9ED3-D3766B477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2752" y="1868910"/>
            <a:ext cx="5245098" cy="75461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dirty="0"/>
              <a:t>Local fete: provide email address, enter ‘Speed of Kick’ game, chance to win.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86ED1A8-5C49-4004-8D7C-C87A83DBA012}"/>
              </a:ext>
            </a:extLst>
          </p:cNvPr>
          <p:cNvGrpSpPr/>
          <p:nvPr/>
        </p:nvGrpSpPr>
        <p:grpSpPr>
          <a:xfrm>
            <a:off x="1648922" y="1650244"/>
            <a:ext cx="4810692" cy="1378705"/>
            <a:chOff x="1651064" y="1516299"/>
            <a:chExt cx="4810692" cy="1378705"/>
          </a:xfrm>
        </p:grpSpPr>
        <p:pic>
          <p:nvPicPr>
            <p:cNvPr id="4102" name="Picture 6" descr="Free Soccer Ball With Transparent Background, Download Free Soccer Ball  With Transparent Background png images, Free ClipArts on Clipart Library">
              <a:extLst>
                <a:ext uri="{FF2B5EF4-FFF2-40B4-BE49-F238E27FC236}">
                  <a16:creationId xmlns:a16="http://schemas.microsoft.com/office/drawing/2014/main" id="{76EE9372-01D1-40C0-B554-E481A7035C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064" y="1588698"/>
              <a:ext cx="1054100" cy="1054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0" name="Picture 14" descr="201 House For Sale Sign Isolated Illustrations &amp;amp; Clip Art - iStock">
              <a:extLst>
                <a:ext uri="{FF2B5EF4-FFF2-40B4-BE49-F238E27FC236}">
                  <a16:creationId xmlns:a16="http://schemas.microsoft.com/office/drawing/2014/main" id="{81477461-D688-47DE-BD93-E0DD100984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4314" y="1516299"/>
              <a:ext cx="1322386" cy="1378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Cross 9">
              <a:extLst>
                <a:ext uri="{FF2B5EF4-FFF2-40B4-BE49-F238E27FC236}">
                  <a16:creationId xmlns:a16="http://schemas.microsoft.com/office/drawing/2014/main" id="{E1A8C6D6-EFDC-4194-8CF1-5FC02A8FA919}"/>
                </a:ext>
              </a:extLst>
            </p:cNvPr>
            <p:cNvSpPr/>
            <p:nvPr/>
          </p:nvSpPr>
          <p:spPr>
            <a:xfrm>
              <a:off x="3155761" y="1936361"/>
              <a:ext cx="368300" cy="358775"/>
            </a:xfrm>
            <a:prstGeom prst="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4B21EA8-7286-42D1-80BE-545EF69EAD61}"/>
                </a:ext>
              </a:extLst>
            </p:cNvPr>
            <p:cNvGrpSpPr/>
            <p:nvPr/>
          </p:nvGrpSpPr>
          <p:grpSpPr>
            <a:xfrm>
              <a:off x="6195056" y="1988749"/>
              <a:ext cx="266700" cy="306387"/>
              <a:chOff x="6195056" y="1988749"/>
              <a:chExt cx="266700" cy="30638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A70422E-2794-4B23-91E4-9D823FA8A905}"/>
                  </a:ext>
                </a:extLst>
              </p:cNvPr>
              <p:cNvSpPr/>
              <p:nvPr/>
            </p:nvSpPr>
            <p:spPr>
              <a:xfrm>
                <a:off x="6195056" y="1988749"/>
                <a:ext cx="266700" cy="1172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89592F2-CBF5-4928-851C-CC7D77B81B66}"/>
                  </a:ext>
                </a:extLst>
              </p:cNvPr>
              <p:cNvSpPr/>
              <p:nvPr/>
            </p:nvSpPr>
            <p:spPr>
              <a:xfrm>
                <a:off x="6195056" y="2177907"/>
                <a:ext cx="266700" cy="1172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810B679-5E09-43B3-9914-C872618F23EA}"/>
              </a:ext>
            </a:extLst>
          </p:cNvPr>
          <p:cNvGrpSpPr/>
          <p:nvPr/>
        </p:nvGrpSpPr>
        <p:grpSpPr>
          <a:xfrm>
            <a:off x="1471531" y="3115272"/>
            <a:ext cx="4988083" cy="1553735"/>
            <a:chOff x="1473673" y="2917434"/>
            <a:chExt cx="4988083" cy="1553735"/>
          </a:xfrm>
        </p:grpSpPr>
        <p:pic>
          <p:nvPicPr>
            <p:cNvPr id="4114" name="Picture 18" descr="1,909 Boy Gymnast Illustrations &amp;amp; Clip Art - iStock">
              <a:extLst>
                <a:ext uri="{FF2B5EF4-FFF2-40B4-BE49-F238E27FC236}">
                  <a16:creationId xmlns:a16="http://schemas.microsoft.com/office/drawing/2014/main" id="{0ED664A8-54B3-4A80-BF32-4BECB1947D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3673" y="2917434"/>
              <a:ext cx="1553735" cy="1553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Cross 23">
              <a:extLst>
                <a:ext uri="{FF2B5EF4-FFF2-40B4-BE49-F238E27FC236}">
                  <a16:creationId xmlns:a16="http://schemas.microsoft.com/office/drawing/2014/main" id="{0BF98D0B-6BF3-4728-B4FD-047C691D2739}"/>
                </a:ext>
              </a:extLst>
            </p:cNvPr>
            <p:cNvSpPr/>
            <p:nvPr/>
          </p:nvSpPr>
          <p:spPr>
            <a:xfrm>
              <a:off x="3190548" y="3428998"/>
              <a:ext cx="368300" cy="358775"/>
            </a:xfrm>
            <a:prstGeom prst="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7449D1F-0834-4643-9417-BAE1B6DB6456}"/>
                </a:ext>
              </a:extLst>
            </p:cNvPr>
            <p:cNvGrpSpPr/>
            <p:nvPr/>
          </p:nvGrpSpPr>
          <p:grpSpPr>
            <a:xfrm>
              <a:off x="6195056" y="3387914"/>
              <a:ext cx="266700" cy="306387"/>
              <a:chOff x="5080000" y="2003671"/>
              <a:chExt cx="266700" cy="306387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0340384-B334-470F-9EB7-1BEC1B9F6CA0}"/>
                  </a:ext>
                </a:extLst>
              </p:cNvPr>
              <p:cNvSpPr/>
              <p:nvPr/>
            </p:nvSpPr>
            <p:spPr>
              <a:xfrm>
                <a:off x="5080000" y="2003671"/>
                <a:ext cx="266700" cy="1172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1617C47-0ED7-4BC9-B9B3-324F8F646847}"/>
                  </a:ext>
                </a:extLst>
              </p:cNvPr>
              <p:cNvSpPr/>
              <p:nvPr/>
            </p:nvSpPr>
            <p:spPr>
              <a:xfrm>
                <a:off x="5080000" y="2192829"/>
                <a:ext cx="266700" cy="1172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pic>
          <p:nvPicPr>
            <p:cNvPr id="4118" name="Picture 22" descr="cartoon truck clipart - Clip Art Library">
              <a:extLst>
                <a:ext uri="{FF2B5EF4-FFF2-40B4-BE49-F238E27FC236}">
                  <a16:creationId xmlns:a16="http://schemas.microsoft.com/office/drawing/2014/main" id="{1A070B3A-C33E-441A-A3AA-17E64F687E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6470" y="3007329"/>
              <a:ext cx="1700230" cy="1202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Content Placeholder 8">
            <a:extLst>
              <a:ext uri="{FF2B5EF4-FFF2-40B4-BE49-F238E27FC236}">
                <a16:creationId xmlns:a16="http://schemas.microsoft.com/office/drawing/2014/main" id="{A3AF0F2B-34C0-45B8-980F-773C6F1BB2DB}"/>
              </a:ext>
            </a:extLst>
          </p:cNvPr>
          <p:cNvSpPr txBox="1">
            <a:spLocks/>
          </p:cNvSpPr>
          <p:nvPr/>
        </p:nvSpPr>
        <p:spPr>
          <a:xfrm>
            <a:off x="6782752" y="3231001"/>
            <a:ext cx="5286798" cy="754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200" dirty="0"/>
              <a:t>Club provided stretching and mobility sessions and ‘tips’ for truck drivers and sedentary office workers.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230A6F7-5FFD-4BBB-B023-A2BF82229B98}"/>
              </a:ext>
            </a:extLst>
          </p:cNvPr>
          <p:cNvGrpSpPr/>
          <p:nvPr/>
        </p:nvGrpSpPr>
        <p:grpSpPr>
          <a:xfrm>
            <a:off x="1651064" y="4883572"/>
            <a:ext cx="4808550" cy="1241714"/>
            <a:chOff x="1651064" y="4706346"/>
            <a:chExt cx="4808550" cy="1241714"/>
          </a:xfrm>
        </p:grpSpPr>
        <p:pic>
          <p:nvPicPr>
            <p:cNvPr id="4120" name="Picture 24" descr="Baseball clipart dr odd 3 - Clipartix">
              <a:extLst>
                <a:ext uri="{FF2B5EF4-FFF2-40B4-BE49-F238E27FC236}">
                  <a16:creationId xmlns:a16="http://schemas.microsoft.com/office/drawing/2014/main" id="{F3E6F9AF-74F4-438C-81E9-1AEF7BFC58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064" y="4889254"/>
              <a:ext cx="1054100" cy="1058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Cross 31">
              <a:extLst>
                <a:ext uri="{FF2B5EF4-FFF2-40B4-BE49-F238E27FC236}">
                  <a16:creationId xmlns:a16="http://schemas.microsoft.com/office/drawing/2014/main" id="{C335BEB7-0B43-4539-A3E6-C775CEF7D162}"/>
                </a:ext>
              </a:extLst>
            </p:cNvPr>
            <p:cNvSpPr/>
            <p:nvPr/>
          </p:nvSpPr>
          <p:spPr>
            <a:xfrm>
              <a:off x="3141538" y="5150226"/>
              <a:ext cx="368300" cy="358775"/>
            </a:xfrm>
            <a:prstGeom prst="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4130" name="Picture 34" descr="Recruitment clipart 4 » Clipart Station">
              <a:extLst>
                <a:ext uri="{FF2B5EF4-FFF2-40B4-BE49-F238E27FC236}">
                  <a16:creationId xmlns:a16="http://schemas.microsoft.com/office/drawing/2014/main" id="{3C719B21-8832-48A8-82AF-10E9017E6A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6470" y="4706346"/>
              <a:ext cx="2404232" cy="1202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BE03B06-EB48-4C62-8E4C-F9D066585196}"/>
                </a:ext>
              </a:extLst>
            </p:cNvPr>
            <p:cNvGrpSpPr/>
            <p:nvPr/>
          </p:nvGrpSpPr>
          <p:grpSpPr>
            <a:xfrm>
              <a:off x="6192914" y="5150226"/>
              <a:ext cx="266700" cy="306387"/>
              <a:chOff x="5080000" y="2003671"/>
              <a:chExt cx="266700" cy="306387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F08E3EA-29DD-4315-AC2B-4A4DE94DBC1D}"/>
                  </a:ext>
                </a:extLst>
              </p:cNvPr>
              <p:cNvSpPr/>
              <p:nvPr/>
            </p:nvSpPr>
            <p:spPr>
              <a:xfrm>
                <a:off x="5080000" y="2003671"/>
                <a:ext cx="266700" cy="1172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6E10992-975F-4337-9E03-3D0C4A7EF674}"/>
                  </a:ext>
                </a:extLst>
              </p:cNvPr>
              <p:cNvSpPr/>
              <p:nvPr/>
            </p:nvSpPr>
            <p:spPr>
              <a:xfrm>
                <a:off x="5080000" y="2192829"/>
                <a:ext cx="266700" cy="1172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sp>
        <p:nvSpPr>
          <p:cNvPr id="41" name="Content Placeholder 8">
            <a:extLst>
              <a:ext uri="{FF2B5EF4-FFF2-40B4-BE49-F238E27FC236}">
                <a16:creationId xmlns:a16="http://schemas.microsoft.com/office/drawing/2014/main" id="{ED4BB3D6-3AA6-49A9-818D-7E84BBCE3887}"/>
              </a:ext>
            </a:extLst>
          </p:cNvPr>
          <p:cNvSpPr txBox="1">
            <a:spLocks/>
          </p:cNvSpPr>
          <p:nvPr/>
        </p:nvSpPr>
        <p:spPr>
          <a:xfrm>
            <a:off x="6782752" y="4950147"/>
            <a:ext cx="5286798" cy="754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200" dirty="0"/>
              <a:t>Recruitment company donate to a homeless shelter. Baseball club volunteer and film a video interviewing the players.</a:t>
            </a:r>
          </a:p>
        </p:txBody>
      </p:sp>
    </p:spTree>
    <p:extLst>
      <p:ext uri="{BB962C8B-B14F-4D97-AF65-F5344CB8AC3E}">
        <p14:creationId xmlns:p14="http://schemas.microsoft.com/office/powerpoint/2010/main" val="292591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3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id="{B551C3B6-A0D6-43F6-9F68-13666CDA5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24EF3E42-675E-4E84-AA5A-E233060C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F3B65B4-B443-446A-9981-E6E89B0B7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Picture 4" descr="swimming pool close-up photography">
            <a:extLst>
              <a:ext uri="{FF2B5EF4-FFF2-40B4-BE49-F238E27FC236}">
                <a16:creationId xmlns:a16="http://schemas.microsoft.com/office/drawing/2014/main" id="{55A30649-1DFD-49E5-B466-8E5F0E8EAA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0" b="3401"/>
          <a:stretch/>
        </p:blipFill>
        <p:spPr bwMode="auto">
          <a:xfrm>
            <a:off x="21" y="-992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A382C86F-FA5A-4A2F-86CC-0E1A2FB39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1775"/>
            <a:ext cx="12191999" cy="5479852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5A6F830-490C-411D-AD60-8F5DE7C01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726" y="878583"/>
            <a:ext cx="4346083" cy="375415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AU" dirty="0">
                <a:solidFill>
                  <a:srgbClr val="FFFFFF"/>
                </a:solidFill>
              </a:rPr>
              <a:t>How to Write a Sponsorship Proposal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FD6C387B-06BE-490B-A22D-8EA8A67AA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DE75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94DCE841-D2A0-408E-8F2F-990D0105E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DE75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7CE7E68-11D6-4739-8AB8-6BF23BC55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3800" y="1302444"/>
            <a:ext cx="10543031" cy="1005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4800" dirty="0">
                <a:solidFill>
                  <a:schemeClr val="bg1"/>
                </a:solidFill>
              </a:rPr>
              <a:t>Less is more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206003A-9911-4417-A5E9-031F8029F6ED}"/>
              </a:ext>
            </a:extLst>
          </p:cNvPr>
          <p:cNvSpPr txBox="1">
            <a:spLocks/>
          </p:cNvSpPr>
          <p:nvPr/>
        </p:nvSpPr>
        <p:spPr>
          <a:xfrm>
            <a:off x="6367565" y="3028394"/>
            <a:ext cx="10543031" cy="979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4800" dirty="0">
                <a:solidFill>
                  <a:schemeClr val="bg1"/>
                </a:solidFill>
              </a:rPr>
              <a:t>It is all about them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C91B878-B5CF-4116-A048-C85D136D8F76}"/>
              </a:ext>
            </a:extLst>
          </p:cNvPr>
          <p:cNvSpPr txBox="1">
            <a:spLocks/>
          </p:cNvSpPr>
          <p:nvPr/>
        </p:nvSpPr>
        <p:spPr>
          <a:xfrm>
            <a:off x="6367565" y="4821469"/>
            <a:ext cx="10543031" cy="1229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4800" dirty="0">
                <a:solidFill>
                  <a:schemeClr val="bg1"/>
                </a:solidFill>
              </a:rPr>
              <a:t>Be honest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3AA5115-E6B6-4B66-BC7F-94BCA15AA5C3}"/>
              </a:ext>
            </a:extLst>
          </p:cNvPr>
          <p:cNvCxnSpPr/>
          <p:nvPr/>
        </p:nvCxnSpPr>
        <p:spPr>
          <a:xfrm flipV="1">
            <a:off x="5143500" y="1783010"/>
            <a:ext cx="1130300" cy="60109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F78F362-F863-4E78-954C-620FD199805C}"/>
              </a:ext>
            </a:extLst>
          </p:cNvPr>
          <p:cNvCxnSpPr>
            <a:cxnSpLocks/>
          </p:cNvCxnSpPr>
          <p:nvPr/>
        </p:nvCxnSpPr>
        <p:spPr>
          <a:xfrm>
            <a:off x="5017786" y="4502273"/>
            <a:ext cx="1256014" cy="77187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B95C441-1CEE-40A5-BDC6-E9272E0DF302}"/>
              </a:ext>
            </a:extLst>
          </p:cNvPr>
          <p:cNvCxnSpPr>
            <a:cxnSpLocks/>
          </p:cNvCxnSpPr>
          <p:nvPr/>
        </p:nvCxnSpPr>
        <p:spPr>
          <a:xfrm flipV="1">
            <a:off x="5041898" y="3493843"/>
            <a:ext cx="1325667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84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9CE9782-0FD1-493B-9C50-C51AB7C5E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6619023-691E-4F1C-A10A-0EA3D044E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6F31C88-3DEF-4EA8-AE3A-49441413F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85800"/>
            <a:ext cx="422144" cy="5486400"/>
          </a:xfrm>
          <a:prstGeom prst="rect">
            <a:avLst/>
          </a:prstGeom>
          <a:solidFill>
            <a:srgbClr val="DE75E7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47EAFFD-2BD1-4600-B034-EEF700787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B8B31-4EF6-4504-8660-E03DADD90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6329" y="2743781"/>
            <a:ext cx="5828376" cy="21358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i="0" dirty="0">
                <a:solidFill>
                  <a:schemeClr val="tx1"/>
                </a:solidFill>
                <a:effectLst/>
              </a:rPr>
              <a:t>Never Send an Unsolicited Club Sponsorship Proposal</a:t>
            </a:r>
            <a:br>
              <a:rPr lang="en-US" sz="3700" i="0" dirty="0">
                <a:solidFill>
                  <a:schemeClr val="tx1"/>
                </a:solidFill>
                <a:effectLst/>
              </a:rPr>
            </a:br>
            <a:endParaRPr lang="en-US" sz="3700" dirty="0">
              <a:solidFill>
                <a:schemeClr val="tx1"/>
              </a:solidFill>
            </a:endParaRPr>
          </a:p>
        </p:txBody>
      </p:sp>
      <p:pic>
        <p:nvPicPr>
          <p:cNvPr id="8" name="Picture 7" descr="Light bulb on yellow background with sketched light beams and cord">
            <a:extLst>
              <a:ext uri="{FF2B5EF4-FFF2-40B4-BE49-F238E27FC236}">
                <a16:creationId xmlns:a16="http://schemas.microsoft.com/office/drawing/2014/main" id="{2E9E595F-4450-4226-92D0-01EAE40006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593" r="4739" b="-2"/>
          <a:stretch/>
        </p:blipFill>
        <p:spPr>
          <a:xfrm>
            <a:off x="413003" y="685800"/>
            <a:ext cx="4073933" cy="548640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D4B5F26-8713-4267-9186-183BB809C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DE75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72C66DF-2004-4C24-8C07-554E41490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DE75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25CDA813-A336-40EA-855A-A2AE6A9277EE}"/>
              </a:ext>
            </a:extLst>
          </p:cNvPr>
          <p:cNvSpPr/>
          <p:nvPr/>
        </p:nvSpPr>
        <p:spPr>
          <a:xfrm>
            <a:off x="4898415" y="2208195"/>
            <a:ext cx="66721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0284638"/>
              </a:avLst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AU" sz="9600" b="1" cap="none" spc="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HOT  TIP…</a:t>
            </a:r>
          </a:p>
        </p:txBody>
      </p:sp>
    </p:spTree>
    <p:extLst>
      <p:ext uri="{BB962C8B-B14F-4D97-AF65-F5344CB8AC3E}">
        <p14:creationId xmlns:p14="http://schemas.microsoft.com/office/powerpoint/2010/main" val="186359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99D947B-1B59-4322-8CF2-73E813419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ackground Gray Rectangle">
            <a:extLst>
              <a:ext uri="{FF2B5EF4-FFF2-40B4-BE49-F238E27FC236}">
                <a16:creationId xmlns:a16="http://schemas.microsoft.com/office/drawing/2014/main" id="{D803427E-36C0-4811-BE64-ACF653F6A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White Rectangle">
            <a:extLst>
              <a:ext uri="{FF2B5EF4-FFF2-40B4-BE49-F238E27FC236}">
                <a16:creationId xmlns:a16="http://schemas.microsoft.com/office/drawing/2014/main" id="{D9231370-89C4-4981-8C91-A3F3D1146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7271EA-ED0C-4E52-B68E-F4036F346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899" y="940910"/>
            <a:ext cx="3280833" cy="4976179"/>
          </a:xfrm>
        </p:spPr>
        <p:txBody>
          <a:bodyPr>
            <a:normAutofit/>
          </a:bodyPr>
          <a:lstStyle/>
          <a:p>
            <a:r>
              <a:rPr lang="en-AU" dirty="0"/>
              <a:t>Proposal </a:t>
            </a:r>
            <a:br>
              <a:rPr lang="en-AU" dirty="0"/>
            </a:br>
            <a:r>
              <a:rPr lang="en-AU" dirty="0"/>
              <a:t>Tips</a:t>
            </a:r>
          </a:p>
        </p:txBody>
      </p:sp>
      <p:cxnSp>
        <p:nvCxnSpPr>
          <p:cNvPr id="15" name="Vertical Connector">
            <a:extLst>
              <a:ext uri="{FF2B5EF4-FFF2-40B4-BE49-F238E27FC236}">
                <a16:creationId xmlns:a16="http://schemas.microsoft.com/office/drawing/2014/main" id="{474D4826-9FF4-4E17-AB42-146B76BD3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DE75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Horizontal Connector 2">
            <a:extLst>
              <a:ext uri="{FF2B5EF4-FFF2-40B4-BE49-F238E27FC236}">
                <a16:creationId xmlns:a16="http://schemas.microsoft.com/office/drawing/2014/main" id="{C5873965-CEB2-46E1-951E-037689B07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DE75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77E14DF-27B3-45FA-9DCF-9D8BCAE57A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467550"/>
              </p:ext>
            </p:extLst>
          </p:nvPr>
        </p:nvGraphicFramePr>
        <p:xfrm>
          <a:off x="5247020" y="699997"/>
          <a:ext cx="6240669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6000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B551C3B6-A0D6-43F6-9F68-13666CDA5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11">
            <a:extLst>
              <a:ext uri="{FF2B5EF4-FFF2-40B4-BE49-F238E27FC236}">
                <a16:creationId xmlns:a16="http://schemas.microsoft.com/office/drawing/2014/main" id="{DE5E9831-4DDA-4ADC-AD00-242BE4A58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43D7B730-025E-443B-ABD9-E7898D7A0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CB05E862-D370-452D-918F-61C196991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D1F561-5AC9-4B9E-B7BC-74BF23C43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440" y="917213"/>
            <a:ext cx="4820193" cy="29676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Submitting a Sponsorship Proposal</a:t>
            </a: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69E202C6-1AAE-4886-AA1F-E75FFE370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85800"/>
            <a:ext cx="558268" cy="5486400"/>
          </a:xfrm>
          <a:prstGeom prst="rect">
            <a:avLst/>
          </a:prstGeom>
          <a:solidFill>
            <a:srgbClr val="DE75E7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Connector 19">
            <a:extLst>
              <a:ext uri="{FF2B5EF4-FFF2-40B4-BE49-F238E27FC236}">
                <a16:creationId xmlns:a16="http://schemas.microsoft.com/office/drawing/2014/main" id="{3E99AF7C-1891-4194-B917-5970737F4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DE75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1">
            <a:extLst>
              <a:ext uri="{FF2B5EF4-FFF2-40B4-BE49-F238E27FC236}">
                <a16:creationId xmlns:a16="http://schemas.microsoft.com/office/drawing/2014/main" id="{C1BCEC1F-16DF-481B-9DA0-311D4223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DE75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8E274EF-412B-4715-8811-14DB14338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3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89DF6E9-85EF-4FA6-A199-CB5676035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2268">
            <a:off x="1155183" y="641350"/>
            <a:ext cx="3941736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13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B551C3B6-A0D6-43F6-9F68-13666CDA5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 Pro"/>
              <a:ea typeface="+mn-ea"/>
              <a:cs typeface="+mn-cs"/>
            </a:endParaRPr>
          </a:p>
        </p:txBody>
      </p:sp>
      <p:sp useBgFill="1">
        <p:nvSpPr>
          <p:cNvPr id="8" name="Rectangle 11">
            <a:extLst>
              <a:ext uri="{FF2B5EF4-FFF2-40B4-BE49-F238E27FC236}">
                <a16:creationId xmlns:a16="http://schemas.microsoft.com/office/drawing/2014/main" id="{DE5E9831-4DDA-4ADC-AD00-242BE4A58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 Pro"/>
              <a:ea typeface="+mn-ea"/>
              <a:cs typeface="+mn-cs"/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43D7B730-025E-443B-ABD9-E7898D7A0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 Pro"/>
              <a:ea typeface="+mn-ea"/>
              <a:cs typeface="+mn-cs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CB05E862-D370-452D-918F-61C196991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D1F561-5AC9-4B9E-B7BC-74BF23C43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37" y="444499"/>
            <a:ext cx="4820193" cy="14591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Social Media</a:t>
            </a: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69E202C6-1AAE-4886-AA1F-E75FFE370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85800"/>
            <a:ext cx="558268" cy="5486400"/>
          </a:xfrm>
          <a:prstGeom prst="rect">
            <a:avLst/>
          </a:prstGeom>
          <a:solidFill>
            <a:srgbClr val="DE75E7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5" name="Straight Connector 19">
            <a:extLst>
              <a:ext uri="{FF2B5EF4-FFF2-40B4-BE49-F238E27FC236}">
                <a16:creationId xmlns:a16="http://schemas.microsoft.com/office/drawing/2014/main" id="{3E99AF7C-1891-4194-B917-5970737F4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DE75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1">
            <a:extLst>
              <a:ext uri="{FF2B5EF4-FFF2-40B4-BE49-F238E27FC236}">
                <a16:creationId xmlns:a16="http://schemas.microsoft.com/office/drawing/2014/main" id="{C1BCEC1F-16DF-481B-9DA0-311D4223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DE75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Content Placeholder 5" descr="A picture containing clock&#10;&#10;Description automatically generated">
            <a:extLst>
              <a:ext uri="{FF2B5EF4-FFF2-40B4-BE49-F238E27FC236}">
                <a16:creationId xmlns:a16="http://schemas.microsoft.com/office/drawing/2014/main" id="{2E4FF1FC-AF45-4CC5-8210-FC251BA620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21847" y="2612993"/>
            <a:ext cx="3892788" cy="3113471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496DBD-4762-42BB-9BB2-55DB88168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4755" y="1809108"/>
            <a:ext cx="4128740" cy="391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44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5219" y="742800"/>
            <a:ext cx="10543032" cy="1325563"/>
          </a:xfrm>
        </p:spPr>
        <p:txBody>
          <a:bodyPr/>
          <a:lstStyle/>
          <a:p>
            <a:r>
              <a:rPr lang="en-AU" dirty="0"/>
              <a:t>The 4E Framework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205219" y="5008922"/>
            <a:ext cx="3087960" cy="1368871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solidFill>
                  <a:srgbClr val="002060"/>
                </a:solidFill>
              </a:rPr>
              <a:t>EXPERIENCE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207568" y="3572446"/>
            <a:ext cx="3087960" cy="1368871"/>
          </a:xfrm>
          <a:prstGeom prst="rightArrow">
            <a:avLst/>
          </a:prstGeom>
          <a:solidFill>
            <a:schemeClr val="accent3">
              <a:lumMod val="8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solidFill>
                  <a:srgbClr val="002060"/>
                </a:solidFill>
              </a:rPr>
              <a:t>EDUCATE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2207568" y="2135970"/>
            <a:ext cx="3087960" cy="1368871"/>
          </a:xfrm>
          <a:prstGeom prst="rightArrow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solidFill>
                  <a:srgbClr val="002060"/>
                </a:solidFill>
              </a:rPr>
              <a:t>EXCITE</a:t>
            </a:r>
          </a:p>
        </p:txBody>
      </p:sp>
      <p:sp>
        <p:nvSpPr>
          <p:cNvPr id="15" name="Pentagon 14"/>
          <p:cNvSpPr/>
          <p:nvPr/>
        </p:nvSpPr>
        <p:spPr>
          <a:xfrm>
            <a:off x="5879976" y="2820404"/>
            <a:ext cx="4392488" cy="2984860"/>
          </a:xfrm>
          <a:prstGeom prst="homePlate">
            <a:avLst/>
          </a:prstGeom>
          <a:solidFill>
            <a:srgbClr val="004B8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b="1" dirty="0">
                <a:solidFill>
                  <a:schemeClr val="bg1"/>
                </a:solidFill>
              </a:rPr>
              <a:t>ENGAGE</a:t>
            </a:r>
          </a:p>
        </p:txBody>
      </p:sp>
    </p:spTree>
    <p:extLst>
      <p:ext uri="{BB962C8B-B14F-4D97-AF65-F5344CB8AC3E}">
        <p14:creationId xmlns:p14="http://schemas.microsoft.com/office/powerpoint/2010/main" val="2144199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19CE9782-0FD1-493B-9C50-C51AB7C5E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F6619023-691E-4F1C-A10A-0EA3D044E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36F31C88-3DEF-4EA8-AE3A-49441413F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85800"/>
            <a:ext cx="422144" cy="5486400"/>
          </a:xfrm>
          <a:prstGeom prst="rect">
            <a:avLst/>
          </a:prstGeom>
          <a:solidFill>
            <a:srgbClr val="DE75E7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147EAFFD-2BD1-4600-B034-EEF700787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47C67E-65B6-46D1-9E63-C86AECC2A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718" y="986692"/>
            <a:ext cx="5828376" cy="796434"/>
          </a:xfrm>
        </p:spPr>
        <p:txBody>
          <a:bodyPr anchor="b">
            <a:normAutofit/>
          </a:bodyPr>
          <a:lstStyle/>
          <a:p>
            <a:r>
              <a:rPr lang="en-AU" sz="4800" dirty="0">
                <a:solidFill>
                  <a:schemeClr val="tx1"/>
                </a:solidFill>
              </a:rPr>
              <a:t>The Power of Socials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28BB2C3D-94B5-40AD-845A-ED6B998A6D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6" r="26318" b="-2"/>
          <a:stretch/>
        </p:blipFill>
        <p:spPr bwMode="auto">
          <a:xfrm>
            <a:off x="413003" y="685800"/>
            <a:ext cx="407393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01480-157C-4721-8817-0CFB4D80B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026" y="2084018"/>
            <a:ext cx="5828376" cy="3891879"/>
          </a:xfrm>
        </p:spPr>
        <p:txBody>
          <a:bodyPr anchor="t">
            <a:normAutofit/>
          </a:bodyPr>
          <a:lstStyle/>
          <a:p>
            <a:r>
              <a:rPr lang="en-AU" sz="1800" b="1" dirty="0">
                <a:solidFill>
                  <a:schemeClr val="tx1"/>
                </a:solidFill>
              </a:rPr>
              <a:t>Size doesn’t matter </a:t>
            </a:r>
            <a:r>
              <a:rPr lang="en-AU" sz="1800" dirty="0">
                <a:solidFill>
                  <a:schemeClr val="tx1"/>
                </a:solidFill>
              </a:rPr>
              <a:t>– all clubs should use socials to achieve your communication goals, e.g.:</a:t>
            </a:r>
          </a:p>
          <a:p>
            <a:endParaRPr lang="en-AU" sz="1800" dirty="0">
              <a:solidFill>
                <a:schemeClr val="tx1"/>
              </a:solidFill>
            </a:endParaRPr>
          </a:p>
          <a:p>
            <a:pPr lvl="1"/>
            <a:r>
              <a:rPr lang="en-AU" sz="1800" dirty="0">
                <a:solidFill>
                  <a:schemeClr val="tx1"/>
                </a:solidFill>
              </a:rPr>
              <a:t>Increasing the size of the club’s audience</a:t>
            </a:r>
          </a:p>
          <a:p>
            <a:pPr lvl="1"/>
            <a:endParaRPr lang="en-AU" sz="1800" dirty="0">
              <a:solidFill>
                <a:schemeClr val="tx1"/>
              </a:solidFill>
            </a:endParaRPr>
          </a:p>
          <a:p>
            <a:pPr lvl="1"/>
            <a:r>
              <a:rPr lang="en-AU" sz="1800" dirty="0">
                <a:solidFill>
                  <a:schemeClr val="tx1"/>
                </a:solidFill>
              </a:rPr>
              <a:t>Creating depth within these relationships with sense of belonging</a:t>
            </a:r>
          </a:p>
          <a:p>
            <a:pPr lvl="1"/>
            <a:endParaRPr lang="en-AU" sz="1800" dirty="0">
              <a:solidFill>
                <a:schemeClr val="tx1"/>
              </a:solidFill>
            </a:endParaRPr>
          </a:p>
          <a:p>
            <a:pPr lvl="1"/>
            <a:r>
              <a:rPr lang="en-AU" sz="1800" dirty="0">
                <a:solidFill>
                  <a:schemeClr val="tx1"/>
                </a:solidFill>
              </a:rPr>
              <a:t>Engaging future participants</a:t>
            </a:r>
          </a:p>
          <a:p>
            <a:pPr lvl="1"/>
            <a:endParaRPr lang="en-AU" sz="1800" dirty="0">
              <a:solidFill>
                <a:schemeClr val="tx1"/>
              </a:solidFill>
            </a:endParaRPr>
          </a:p>
          <a:p>
            <a:pPr lvl="1"/>
            <a:r>
              <a:rPr lang="en-AU" sz="1800" dirty="0">
                <a:solidFill>
                  <a:schemeClr val="tx1"/>
                </a:solidFill>
              </a:rPr>
              <a:t>Supporting the delivery of club objectives</a:t>
            </a:r>
          </a:p>
          <a:p>
            <a:endParaRPr lang="en-AU" sz="1800" dirty="0">
              <a:solidFill>
                <a:schemeClr val="tx1"/>
              </a:solidFill>
            </a:endParaRPr>
          </a:p>
        </p:txBody>
      </p: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8D4B5F26-8713-4267-9186-183BB809C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DE75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372C66DF-2004-4C24-8C07-554E41490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DE75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55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4" name="Rectangle 134">
            <a:extLst>
              <a:ext uri="{FF2B5EF4-FFF2-40B4-BE49-F238E27FC236}">
                <a16:creationId xmlns:a16="http://schemas.microsoft.com/office/drawing/2014/main" id="{19CE9782-0FD1-493B-9C50-C51AB7C5E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245" name="Rectangle 136">
            <a:extLst>
              <a:ext uri="{FF2B5EF4-FFF2-40B4-BE49-F238E27FC236}">
                <a16:creationId xmlns:a16="http://schemas.microsoft.com/office/drawing/2014/main" id="{F6619023-691E-4F1C-A10A-0EA3D044E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246" name="Rectangle 138">
            <a:extLst>
              <a:ext uri="{FF2B5EF4-FFF2-40B4-BE49-F238E27FC236}">
                <a16:creationId xmlns:a16="http://schemas.microsoft.com/office/drawing/2014/main" id="{36F31C88-3DEF-4EA8-AE3A-49441413F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85800"/>
            <a:ext cx="422144" cy="5486400"/>
          </a:xfrm>
          <a:prstGeom prst="rect">
            <a:avLst/>
          </a:prstGeom>
          <a:solidFill>
            <a:srgbClr val="DE75E7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247" name="Rectangle 140">
            <a:extLst>
              <a:ext uri="{FF2B5EF4-FFF2-40B4-BE49-F238E27FC236}">
                <a16:creationId xmlns:a16="http://schemas.microsoft.com/office/drawing/2014/main" id="{147EAFFD-2BD1-4600-B034-EEF700787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084C0F-C7A9-4553-8249-C73150CE1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36" y="735506"/>
            <a:ext cx="5828376" cy="847234"/>
          </a:xfrm>
        </p:spPr>
        <p:txBody>
          <a:bodyPr anchor="b">
            <a:normAutofit/>
          </a:bodyPr>
          <a:lstStyle/>
          <a:p>
            <a:r>
              <a:rPr lang="en-AU" sz="4800" dirty="0">
                <a:solidFill>
                  <a:schemeClr val="tx1"/>
                </a:solidFill>
              </a:rPr>
              <a:t>3 Easy Hacks</a:t>
            </a:r>
          </a:p>
        </p:txBody>
      </p:sp>
      <p:pic>
        <p:nvPicPr>
          <p:cNvPr id="10242" name="Picture 2" descr="man and woman on body of water">
            <a:extLst>
              <a:ext uri="{FF2B5EF4-FFF2-40B4-BE49-F238E27FC236}">
                <a16:creationId xmlns:a16="http://schemas.microsoft.com/office/drawing/2014/main" id="{B2461A8C-077B-4B55-B97B-61D9EA5A67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6" r="33225"/>
          <a:stretch/>
        </p:blipFill>
        <p:spPr bwMode="auto">
          <a:xfrm>
            <a:off x="422145" y="680190"/>
            <a:ext cx="407393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91785-5659-410A-BA14-262B99462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026" y="1925640"/>
            <a:ext cx="5828376" cy="4050257"/>
          </a:xfrm>
        </p:spPr>
        <p:txBody>
          <a:bodyPr anchor="t">
            <a:normAutofit fontScale="77500" lnSpcReduction="20000"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AU" sz="2600" b="1" dirty="0">
                <a:solidFill>
                  <a:schemeClr val="tx1"/>
                </a:solidFill>
              </a:rPr>
              <a:t>Everybody loves a good story </a:t>
            </a:r>
            <a:r>
              <a:rPr lang="en-AU" sz="2600" dirty="0">
                <a:solidFill>
                  <a:schemeClr val="tx1"/>
                </a:solidFill>
              </a:rPr>
              <a:t>– Storytelling is the ultimate key to social media success. By telling a story, you build a sense of belonging and a relationship with your audience. As that relationship builds, so does engagement!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AU" sz="2600" dirty="0">
              <a:solidFill>
                <a:schemeClr val="tx1"/>
              </a:solidFill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AU" sz="2600" b="1" dirty="0">
                <a:solidFill>
                  <a:schemeClr val="tx1"/>
                </a:solidFill>
              </a:rPr>
              <a:t>Events</a:t>
            </a:r>
            <a:r>
              <a:rPr lang="en-AU" sz="2600" dirty="0">
                <a:solidFill>
                  <a:schemeClr val="tx1"/>
                </a:solidFill>
              </a:rPr>
              <a:t> – Use Facebook events to ensure all members know about upcoming social and footy-related events. Make sure to make appropriate events public on Facebook so members can tag their mates and share it with others outside the club.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AU" sz="2600" dirty="0">
              <a:solidFill>
                <a:schemeClr val="tx1"/>
              </a:solidFill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AU" sz="2600" b="1" dirty="0">
                <a:solidFill>
                  <a:schemeClr val="tx1"/>
                </a:solidFill>
              </a:rPr>
              <a:t>Video</a:t>
            </a:r>
            <a:r>
              <a:rPr lang="en-AU" sz="2600" dirty="0">
                <a:solidFill>
                  <a:schemeClr val="tx1"/>
                </a:solidFill>
              </a:rPr>
              <a:t> – It is the most engaging content!</a:t>
            </a:r>
          </a:p>
          <a:p>
            <a:pPr>
              <a:lnSpc>
                <a:spcPct val="90000"/>
              </a:lnSpc>
            </a:pPr>
            <a:endParaRPr lang="en-AU" sz="1500" dirty="0">
              <a:solidFill>
                <a:schemeClr val="tx1"/>
              </a:solidFill>
            </a:endParaRPr>
          </a:p>
        </p:txBody>
      </p:sp>
      <p:cxnSp>
        <p:nvCxnSpPr>
          <p:cNvPr id="10248" name="Straight Connector 142">
            <a:extLst>
              <a:ext uri="{FF2B5EF4-FFF2-40B4-BE49-F238E27FC236}">
                <a16:creationId xmlns:a16="http://schemas.microsoft.com/office/drawing/2014/main" id="{8D4B5F26-8713-4267-9186-183BB809C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DE75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9" name="Straight Connector 144">
            <a:extLst>
              <a:ext uri="{FF2B5EF4-FFF2-40B4-BE49-F238E27FC236}">
                <a16:creationId xmlns:a16="http://schemas.microsoft.com/office/drawing/2014/main" id="{372C66DF-2004-4C24-8C07-554E41490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DE75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81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51C3B6-A0D6-43F6-9F68-13666CDA5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EF3E42-675E-4E84-AA5A-E233060C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3B65B4-B443-446A-9981-E6E89B0B7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Underwater empty swimming pool">
            <a:extLst>
              <a:ext uri="{FF2B5EF4-FFF2-40B4-BE49-F238E27FC236}">
                <a16:creationId xmlns:a16="http://schemas.microsoft.com/office/drawing/2014/main" id="{13F5CA22-6D1A-411D-9617-88306A9749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695" b="3036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382C86F-FA5A-4A2F-86CC-0E1A2FB39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1775"/>
            <a:ext cx="12191999" cy="5479852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59512D-2770-4B2D-B631-FFA7BA8BB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978" y="2633947"/>
            <a:ext cx="9916996" cy="181162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</a:rPr>
              <a:t>Who considers themselves to be creative?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D6C387B-06BE-490B-A22D-8EA8A67AA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DE75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4DCE841-D2A0-408E-8F2F-990D0105E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DE75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887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8">
            <a:extLst>
              <a:ext uri="{FF2B5EF4-FFF2-40B4-BE49-F238E27FC236}">
                <a16:creationId xmlns:a16="http://schemas.microsoft.com/office/drawing/2014/main" id="{B551C3B6-A0D6-43F6-9F68-13666CDA5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4D4D99EB-C4F3-4F0C-91F7-AB4DC2A08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6DCE14-61C8-4210-97CF-53E6CF692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00" y="576263"/>
            <a:ext cx="3932532" cy="29676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Scheduling</a:t>
            </a: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04B69146-C1C0-4B58-86FC-34F3390EB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364091" y="698677"/>
            <a:ext cx="826383" cy="5479134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19B1B6-5D98-4A72-85BB-0DDEB782D8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87132" y="1222565"/>
            <a:ext cx="6774155" cy="4420135"/>
          </a:xfrm>
          <a:prstGeom prst="rect">
            <a:avLst/>
          </a:prstGeom>
        </p:spPr>
      </p:pic>
      <p:cxnSp>
        <p:nvCxnSpPr>
          <p:cNvPr id="27" name="Straight Connector 18">
            <a:extLst>
              <a:ext uri="{FF2B5EF4-FFF2-40B4-BE49-F238E27FC236}">
                <a16:creationId xmlns:a16="http://schemas.microsoft.com/office/drawing/2014/main" id="{EC540AD5-A993-4DA3-B064-D004E2CC6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DE75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6A9698-2C5E-4B0F-B3FA-0CE9BCA6E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DE75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164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BA4CA-5671-48FC-9002-2D22F2A04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4" y="530225"/>
            <a:ext cx="8666542" cy="1325563"/>
          </a:xfrm>
        </p:spPr>
        <p:txBody>
          <a:bodyPr>
            <a:normAutofit/>
          </a:bodyPr>
          <a:lstStyle/>
          <a:p>
            <a:r>
              <a:rPr lang="en-AU" sz="4800" dirty="0"/>
              <a:t>Social Media Insights</a:t>
            </a:r>
          </a:p>
        </p:txBody>
      </p:sp>
      <p:pic>
        <p:nvPicPr>
          <p:cNvPr id="11266" name="Picture 2" descr="How to Use Facebook Page Insights Like an Expert">
            <a:extLst>
              <a:ext uri="{FF2B5EF4-FFF2-40B4-BE49-F238E27FC236}">
                <a16:creationId xmlns:a16="http://schemas.microsoft.com/office/drawing/2014/main" id="{881BCCAF-43D3-4DB5-8157-A3DBC62C5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4" y="1855788"/>
            <a:ext cx="8858828" cy="393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703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51C3B6-A0D6-43F6-9F68-13666CDA5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 Pro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EF3E42-675E-4E84-AA5A-E233060C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 Pro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3B65B4-B443-446A-9981-E6E89B0B7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 Pro"/>
              <a:ea typeface="+mn-ea"/>
              <a:cs typeface="+mn-cs"/>
            </a:endParaRPr>
          </a:p>
        </p:txBody>
      </p:sp>
      <p:pic>
        <p:nvPicPr>
          <p:cNvPr id="4" name="Picture 3" descr="Underwater empty swimming pool">
            <a:extLst>
              <a:ext uri="{FF2B5EF4-FFF2-40B4-BE49-F238E27FC236}">
                <a16:creationId xmlns:a16="http://schemas.microsoft.com/office/drawing/2014/main" id="{13F5CA22-6D1A-411D-9617-88306A9749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695" b="3036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382C86F-FA5A-4A2F-86CC-0E1A2FB39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1775"/>
            <a:ext cx="12191999" cy="5479852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59512D-2770-4B2D-B631-FFA7BA8BB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978" y="2180290"/>
            <a:ext cx="9916996" cy="181162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</a:rPr>
              <a:t>Thank you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D6C387B-06BE-490B-A22D-8EA8A67AA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DE75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4DCE841-D2A0-408E-8F2F-990D0105E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DE75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71929B6-36B9-4C26-A780-881EB1A3D372}"/>
              </a:ext>
            </a:extLst>
          </p:cNvPr>
          <p:cNvSpPr txBox="1"/>
          <p:nvPr/>
        </p:nvSpPr>
        <p:spPr>
          <a:xfrm>
            <a:off x="4734083" y="5267001"/>
            <a:ext cx="65404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000" dirty="0">
                <a:solidFill>
                  <a:schemeClr val="bg1"/>
                </a:solidFill>
              </a:rPr>
              <a:t>Ashlee Morgan</a:t>
            </a:r>
          </a:p>
          <a:p>
            <a:r>
              <a:rPr lang="en-AU" sz="2000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a.morgan@ecu.edu.au</a:t>
            </a:r>
            <a:r>
              <a:rPr lang="en-AU" sz="200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9461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551C3B6-A0D6-43F6-9F68-13666CDA5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1CEA24-8518-4C08-A11E-B7E64FB31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CC6234-3C33-4FA0-8FF6-18F638096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6433" y="1567136"/>
            <a:ext cx="6092786" cy="8006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What is a brand?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A74EAB-FD76-4F40-A962-CEADC3054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1425169"/>
            <a:ext cx="873459" cy="4758471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" name="Graphic 6" descr="Advertising">
            <a:extLst>
              <a:ext uri="{FF2B5EF4-FFF2-40B4-BE49-F238E27FC236}">
                <a16:creationId xmlns:a16="http://schemas.microsoft.com/office/drawing/2014/main" id="{C6E719EA-469E-4FA7-BD82-95F9182EA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2899" y="2427364"/>
            <a:ext cx="3756276" cy="375627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C87B12C-AB42-47DF-BEEB-69CD136A0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DE75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4085229-A9F2-470C-9EEA-CFA3B7CE1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DE75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3587607-3954-4C9B-97B0-9F3E826D3525}"/>
              </a:ext>
            </a:extLst>
          </p:cNvPr>
          <p:cNvSpPr txBox="1"/>
          <p:nvPr/>
        </p:nvSpPr>
        <p:spPr>
          <a:xfrm>
            <a:off x="4567894" y="2854465"/>
            <a:ext cx="6508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American Marketing Association defines it as…</a:t>
            </a:r>
          </a:p>
          <a:p>
            <a:endParaRPr lang="en-AU" sz="2400" dirty="0"/>
          </a:p>
          <a:p>
            <a:pPr algn="ctr"/>
            <a:r>
              <a:rPr lang="en-AU" sz="2400" dirty="0">
                <a:latin typeface="Avenir Next LT Pro Light" panose="020B0304020202020204" pitchFamily="34" charset="0"/>
              </a:rPr>
              <a:t>“</a:t>
            </a:r>
            <a:r>
              <a:rPr lang="en-AU" sz="2400" b="0" i="0" dirty="0">
                <a:effectLst/>
                <a:latin typeface="Avenir Next LT Pro Light" panose="020B0304020202020204" pitchFamily="34" charset="0"/>
              </a:rPr>
              <a:t>A brand is a name, term, design, symbol or any other feature that identifies one seller’s goods or service as distinct from those of other sellers.”</a:t>
            </a:r>
            <a:endParaRPr lang="en-AU" sz="2400" dirty="0">
              <a:latin typeface="Avenir Next LT Pro Light" panose="020B03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4FC0DC-43C0-4C73-BF03-DDDFADD033FA}"/>
              </a:ext>
            </a:extLst>
          </p:cNvPr>
          <p:cNvSpPr txBox="1"/>
          <p:nvPr/>
        </p:nvSpPr>
        <p:spPr>
          <a:xfrm>
            <a:off x="9810092" y="5802163"/>
            <a:ext cx="2985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hlinkClick r:id="rId5"/>
              </a:rPr>
              <a:t>www.ama.org</a:t>
            </a:r>
            <a:r>
              <a:rPr lang="en-AU" dirty="0"/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11589D-B999-4A66-A22D-404BBD7D202E}"/>
              </a:ext>
            </a:extLst>
          </p:cNvPr>
          <p:cNvGrpSpPr/>
          <p:nvPr/>
        </p:nvGrpSpPr>
        <p:grpSpPr>
          <a:xfrm>
            <a:off x="6228735" y="3982065"/>
            <a:ext cx="4286865" cy="358878"/>
            <a:chOff x="6228735" y="3982065"/>
            <a:chExt cx="4286865" cy="358878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8E10EE7-9BA9-45C9-87D1-D7C5E0D1BE52}"/>
                </a:ext>
              </a:extLst>
            </p:cNvPr>
            <p:cNvCxnSpPr/>
            <p:nvPr/>
          </p:nvCxnSpPr>
          <p:spPr>
            <a:xfrm>
              <a:off x="6533535" y="3982065"/>
              <a:ext cx="3982065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1832779-D023-49FF-9606-F103B936B171}"/>
                </a:ext>
              </a:extLst>
            </p:cNvPr>
            <p:cNvCxnSpPr>
              <a:cxnSpLocks/>
            </p:cNvCxnSpPr>
            <p:nvPr/>
          </p:nvCxnSpPr>
          <p:spPr>
            <a:xfrm>
              <a:off x="6228735" y="4340943"/>
              <a:ext cx="997975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831A2DC-D13E-4E10-BA15-642C4418EB0C}"/>
              </a:ext>
            </a:extLst>
          </p:cNvPr>
          <p:cNvGrpSpPr/>
          <p:nvPr/>
        </p:nvGrpSpPr>
        <p:grpSpPr>
          <a:xfrm>
            <a:off x="-17137" y="694289"/>
            <a:ext cx="12395456" cy="5352041"/>
            <a:chOff x="-17137" y="694289"/>
            <a:chExt cx="12395456" cy="5352041"/>
          </a:xfrm>
        </p:grpSpPr>
        <p:pic>
          <p:nvPicPr>
            <p:cNvPr id="23" name="Picture 22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0A312A05-6F42-44D1-9AFC-883FB727F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37" y="1348460"/>
              <a:ext cx="4572000" cy="4572000"/>
            </a:xfrm>
            <a:prstGeom prst="rect">
              <a:avLst/>
            </a:prstGeom>
          </p:spPr>
        </p:pic>
        <p:pic>
          <p:nvPicPr>
            <p:cNvPr id="24" name="Picture 2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7BB4FC38-CD15-459C-8E3E-F023F40C4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8633" y="694289"/>
              <a:ext cx="4572000" cy="4572000"/>
            </a:xfrm>
            <a:prstGeom prst="rect">
              <a:avLst/>
            </a:prstGeom>
          </p:spPr>
        </p:pic>
        <p:pic>
          <p:nvPicPr>
            <p:cNvPr id="25" name="Picture 2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043A8D84-AD0E-4022-B8FF-CF4DED700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6319" y="1474330"/>
              <a:ext cx="4572000" cy="457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669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DAA9D7C9-0452-4338-840E-1F41073B5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2D28149-A976-4FDF-A0AD-7E066FF7D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80536FF-D2DD-47A6-BB60-E22DD2FEF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8DABBF-6BC4-4EAD-A6E1-6D4674018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9" y="680190"/>
            <a:ext cx="5828376" cy="145006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From Trademarks to </a:t>
            </a:r>
            <a:r>
              <a:rPr lang="en-US" sz="4800" dirty="0" err="1">
                <a:solidFill>
                  <a:schemeClr val="tx1"/>
                </a:solidFill>
              </a:rPr>
              <a:t>Lovemarks</a:t>
            </a:r>
            <a:r>
              <a:rPr lang="en-US" sz="4800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4B0A3B5-2499-40D2-BF56-5BDDFEAF6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347" y="2236339"/>
            <a:ext cx="5943427" cy="39414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indent="-228600" eaLnBrk="1" hangingPunct="1">
              <a:lnSpc>
                <a:spcPts val="2800"/>
              </a:lnSpc>
              <a:spcBef>
                <a:spcPts val="6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</a:pPr>
            <a:r>
              <a:rPr lang="en-US" sz="2000" dirty="0">
                <a:ea typeface="+mn-ea"/>
                <a:cs typeface="+mn-cs"/>
              </a:rPr>
              <a:t>Your ‘brand’ truly exists </a:t>
            </a:r>
            <a:r>
              <a:rPr lang="en-US" sz="2000" u="sng" dirty="0">
                <a:ea typeface="+mn-ea"/>
                <a:cs typeface="+mn-cs"/>
              </a:rPr>
              <a:t>only</a:t>
            </a:r>
            <a:r>
              <a:rPr lang="en-US" sz="2000" dirty="0">
                <a:ea typeface="+mn-ea"/>
                <a:cs typeface="+mn-cs"/>
              </a:rPr>
              <a:t> in someone’s mind.</a:t>
            </a:r>
          </a:p>
          <a:p>
            <a:pPr indent="-228600" eaLnBrk="1" hangingPunct="1">
              <a:lnSpc>
                <a:spcPts val="2800"/>
              </a:lnSpc>
              <a:spcBef>
                <a:spcPts val="6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</a:pPr>
            <a:endParaRPr lang="en-US" sz="2000" dirty="0">
              <a:ea typeface="+mn-ea"/>
              <a:cs typeface="+mn-cs"/>
            </a:endParaRPr>
          </a:p>
          <a:p>
            <a:pPr indent="-228600" eaLnBrk="1" hangingPunct="1">
              <a:lnSpc>
                <a:spcPts val="2800"/>
              </a:lnSpc>
              <a:spcBef>
                <a:spcPts val="6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</a:pPr>
            <a:r>
              <a:rPr lang="en-US" sz="2000" dirty="0">
                <a:ea typeface="+mn-ea"/>
                <a:cs typeface="+mn-cs"/>
              </a:rPr>
              <a:t>Building a brand is about: </a:t>
            </a:r>
          </a:p>
          <a:p>
            <a:pPr lvl="1" indent="-228600" eaLnBrk="1" hangingPunct="1">
              <a:lnSpc>
                <a:spcPts val="2800"/>
              </a:lnSpc>
              <a:spcBef>
                <a:spcPts val="6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</a:pPr>
            <a:r>
              <a:rPr lang="en-US" sz="1600" dirty="0">
                <a:ea typeface="+mn-ea"/>
                <a:cs typeface="+mn-cs"/>
              </a:rPr>
              <a:t>the hearts (how people feel about a brand), </a:t>
            </a:r>
          </a:p>
          <a:p>
            <a:pPr lvl="1" indent="-228600" eaLnBrk="1" hangingPunct="1">
              <a:lnSpc>
                <a:spcPts val="2800"/>
              </a:lnSpc>
              <a:spcBef>
                <a:spcPts val="6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</a:pPr>
            <a:r>
              <a:rPr lang="en-US" sz="1600" dirty="0">
                <a:ea typeface="+mn-ea"/>
                <a:cs typeface="+mn-cs"/>
              </a:rPr>
              <a:t>the minds (how people think about it) and, </a:t>
            </a:r>
          </a:p>
          <a:p>
            <a:pPr lvl="1" indent="-228600" eaLnBrk="1" hangingPunct="1">
              <a:lnSpc>
                <a:spcPts val="2800"/>
              </a:lnSpc>
              <a:spcBef>
                <a:spcPts val="6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</a:pPr>
            <a:r>
              <a:rPr lang="en-US" sz="1600" dirty="0">
                <a:ea typeface="+mn-ea"/>
                <a:cs typeface="+mn-cs"/>
              </a:rPr>
              <a:t>the actions (how people behave towards a brand).  </a:t>
            </a:r>
          </a:p>
          <a:p>
            <a:pPr lvl="1" indent="-228600" eaLnBrk="1" hangingPunct="1">
              <a:lnSpc>
                <a:spcPts val="2800"/>
              </a:lnSpc>
              <a:spcBef>
                <a:spcPts val="6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</a:pPr>
            <a:endParaRPr lang="en-US" sz="1600" dirty="0">
              <a:ea typeface="+mn-ea"/>
              <a:cs typeface="+mn-cs"/>
            </a:endParaRPr>
          </a:p>
          <a:p>
            <a:pPr indent="-228600" eaLnBrk="1" hangingPunct="1">
              <a:lnSpc>
                <a:spcPts val="2800"/>
              </a:lnSpc>
              <a:spcBef>
                <a:spcPts val="6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</a:pPr>
            <a:r>
              <a:rPr lang="en-US" sz="2000" dirty="0" err="1">
                <a:ea typeface="+mn-ea"/>
                <a:cs typeface="+mn-cs"/>
              </a:rPr>
              <a:t>Lovemarks</a:t>
            </a:r>
            <a:r>
              <a:rPr lang="en-US" sz="2000" dirty="0">
                <a:ea typeface="+mn-ea"/>
                <a:cs typeface="+mn-cs"/>
              </a:rPr>
              <a:t> command </a:t>
            </a:r>
            <a:r>
              <a:rPr lang="en-US" sz="2000" u="sng" dirty="0">
                <a:ea typeface="+mn-ea"/>
                <a:cs typeface="+mn-cs"/>
              </a:rPr>
              <a:t>both</a:t>
            </a:r>
            <a:r>
              <a:rPr lang="en-US" sz="2000" dirty="0">
                <a:ea typeface="+mn-ea"/>
                <a:cs typeface="+mn-cs"/>
              </a:rPr>
              <a:t> respect and love.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A392873-A54A-4077-810F-3AFC8F442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496183" y="685801"/>
            <a:ext cx="702496" cy="5486400"/>
          </a:xfrm>
          <a:prstGeom prst="rect">
            <a:avLst/>
          </a:prstGeom>
          <a:solidFill>
            <a:srgbClr val="DE75E7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4" name="Picture 13" descr="Lock with a love heart">
            <a:extLst>
              <a:ext uri="{FF2B5EF4-FFF2-40B4-BE49-F238E27FC236}">
                <a16:creationId xmlns:a16="http://schemas.microsoft.com/office/drawing/2014/main" id="{4757B6B0-556E-4D5B-BB32-9BA85E8F20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90" r="27351"/>
          <a:stretch/>
        </p:blipFill>
        <p:spPr>
          <a:xfrm>
            <a:off x="7148796" y="685800"/>
            <a:ext cx="4355880" cy="5486400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17CAC88-B0CB-4E8A-916D-9CB905259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DE75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02C2666-64A2-43AB-B2DB-267B04A07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DE75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433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BA32048-8E6E-4209-90C1-6632091F5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3AD3930-97F8-4362-AB61-EF1DAFA7C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" y="561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7BC1CBA-0E60-4D98-B3EF-B07FF5F69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495582-8117-4091-8517-1A8E81DC7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815" y="764707"/>
            <a:ext cx="4615432" cy="1919528"/>
          </a:xfrm>
        </p:spPr>
        <p:txBody>
          <a:bodyPr anchor="ctr">
            <a:normAutofit/>
          </a:bodyPr>
          <a:lstStyle/>
          <a:p>
            <a:r>
              <a:rPr lang="en-AU" sz="4800" dirty="0">
                <a:solidFill>
                  <a:schemeClr val="tx1"/>
                </a:solidFill>
              </a:rPr>
              <a:t>What is a Club Brand?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48D9A-B7D6-4C53-88BF-B73454731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5889" y="627942"/>
            <a:ext cx="6440295" cy="2653647"/>
          </a:xfrm>
        </p:spPr>
        <p:txBody>
          <a:bodyPr anchor="ctr">
            <a:normAutofit/>
          </a:bodyPr>
          <a:lstStyle/>
          <a:p>
            <a:r>
              <a:rPr lang="en-AU" b="0" i="0" dirty="0"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The communication of the </a:t>
            </a:r>
            <a:r>
              <a:rPr lang="en-AU" dirty="0">
                <a:solidFill>
                  <a:schemeClr val="tx1"/>
                </a:solidFill>
                <a:latin typeface="Montserrat" panose="00000500000000000000" pitchFamily="2" charset="0"/>
              </a:rPr>
              <a:t>club’s </a:t>
            </a:r>
            <a:r>
              <a:rPr lang="en-AU" b="1" i="0" dirty="0"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uniqueness</a:t>
            </a:r>
            <a:r>
              <a:rPr lang="en-AU" b="0" i="0" dirty="0"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: it’s their </a:t>
            </a:r>
            <a:r>
              <a:rPr lang="en-AU" b="1" i="0" dirty="0"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story</a:t>
            </a:r>
            <a:r>
              <a:rPr lang="en-AU" b="0" i="0" dirty="0"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, their </a:t>
            </a:r>
            <a:r>
              <a:rPr lang="en-AU" b="1" i="0" dirty="0"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style</a:t>
            </a:r>
            <a:r>
              <a:rPr lang="en-AU" b="0" i="0" dirty="0"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, their </a:t>
            </a:r>
            <a:r>
              <a:rPr lang="en-AU" b="1" i="0" dirty="0"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values</a:t>
            </a:r>
            <a:r>
              <a:rPr lang="en-AU" b="0" i="0" dirty="0"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, and of course, their sport-related </a:t>
            </a:r>
            <a:r>
              <a:rPr lang="en-AU" b="1" i="0" dirty="0"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pursuits</a:t>
            </a:r>
            <a:r>
              <a:rPr lang="en-AU" b="0" i="0" dirty="0"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 and </a:t>
            </a:r>
            <a:r>
              <a:rPr lang="en-AU" b="1" i="0" dirty="0"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activities</a:t>
            </a:r>
            <a:r>
              <a:rPr lang="en-AU" b="0" i="0" dirty="0"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!</a:t>
            </a:r>
          </a:p>
        </p:txBody>
      </p:sp>
      <p:pic>
        <p:nvPicPr>
          <p:cNvPr id="5" name="Picture 4" descr="Coach's whistle">
            <a:extLst>
              <a:ext uri="{FF2B5EF4-FFF2-40B4-BE49-F238E27FC236}">
                <a16:creationId xmlns:a16="http://schemas.microsoft.com/office/drawing/2014/main" id="{F64A95EA-5123-4251-B01E-BF1B7DD9FF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117" r="-1" b="25849"/>
          <a:stretch/>
        </p:blipFill>
        <p:spPr>
          <a:xfrm>
            <a:off x="475488" y="3375499"/>
            <a:ext cx="11713434" cy="2796701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2B7D5BF-766A-4865-A35F-7AF824483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70161"/>
            <a:ext cx="475488" cy="2790226"/>
          </a:xfrm>
          <a:prstGeom prst="rect">
            <a:avLst/>
          </a:prstGeom>
          <a:solidFill>
            <a:srgbClr val="DE75E7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122B2DC-9138-40EC-A6DC-9E13F2200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DE75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1022F0C-1BB7-4FDC-89DB-107366B9A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DE75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74B0C70-B559-45D9-866B-E1E85B612267}"/>
              </a:ext>
            </a:extLst>
          </p:cNvPr>
          <p:cNvSpPr txBox="1">
            <a:spLocks/>
          </p:cNvSpPr>
          <p:nvPr/>
        </p:nvSpPr>
        <p:spPr>
          <a:xfrm>
            <a:off x="483987" y="3465799"/>
            <a:ext cx="7218075" cy="2653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dirty="0"/>
              <a:t>“</a:t>
            </a:r>
            <a:r>
              <a:rPr lang="en-AU" b="0" i="0" dirty="0">
                <a:solidFill>
                  <a:srgbClr val="2D2D2D"/>
                </a:solidFill>
                <a:effectLst/>
                <a:latin typeface="Montserrat" panose="00000500000000000000" pitchFamily="2" charset="0"/>
              </a:rPr>
              <a:t>The highlight that sticks out is going through the process of identifying my brand. It has allowed me to create a message that I truly believe in and has opened up some incredible new opportunities for me to leverage it.”</a:t>
            </a:r>
          </a:p>
          <a:p>
            <a:pPr marL="0" indent="0" algn="ctr">
              <a:buNone/>
            </a:pPr>
            <a:r>
              <a:rPr lang="en-AU" dirty="0"/>
              <a:t> - Glenn Paul (professional golfer)</a:t>
            </a:r>
          </a:p>
        </p:txBody>
      </p:sp>
    </p:spTree>
    <p:extLst>
      <p:ext uri="{BB962C8B-B14F-4D97-AF65-F5344CB8AC3E}">
        <p14:creationId xmlns:p14="http://schemas.microsoft.com/office/powerpoint/2010/main" val="212000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B551C3B6-A0D6-43F6-9F68-13666CDA5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24EF3E42-675E-4E84-AA5A-E233060C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0F3B65B4-B443-446A-9981-E6E89B0B7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483" name="Picture 20482" descr="A back of a black and white vintage wagon">
            <a:extLst>
              <a:ext uri="{FF2B5EF4-FFF2-40B4-BE49-F238E27FC236}">
                <a16:creationId xmlns:a16="http://schemas.microsoft.com/office/drawing/2014/main" id="{3F530694-FE56-4B12-84D3-5556D99F52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094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42" name="Rectangle 141">
            <a:extLst>
              <a:ext uri="{FF2B5EF4-FFF2-40B4-BE49-F238E27FC236}">
                <a16:creationId xmlns:a16="http://schemas.microsoft.com/office/drawing/2014/main" id="{A382C86F-FA5A-4A2F-86CC-0E1A2FB39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1775"/>
            <a:ext cx="12191999" cy="5479852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1" name="AutoShape 3"/>
          <p:cNvSpPr>
            <a:spLocks noGrp="1" noChangeArrowheads="1"/>
          </p:cNvSpPr>
          <p:nvPr>
            <p:ph type="title"/>
          </p:nvPr>
        </p:nvSpPr>
        <p:spPr>
          <a:xfrm>
            <a:off x="1137501" y="1732247"/>
            <a:ext cx="9916996" cy="181162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dirty="0">
                <a:solidFill>
                  <a:srgbClr val="FFFFFF"/>
                </a:solidFill>
              </a:rPr>
              <a:t>What is your Club’s Brand?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FD6C387B-06BE-490B-A22D-8EA8A67AA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DE75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94DCE841-D2A0-408E-8F2F-990D0105E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DE75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171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EF4A068-C95D-486B-AB65-28A5F70AF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30473F7-A24A-427B-B9CE-C1A94B6F2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9B60357-232D-4489-8786-BF4E4F74B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3"/>
            <a:ext cx="1446277" cy="3599018"/>
          </a:xfrm>
          <a:prstGeom prst="rect">
            <a:avLst/>
          </a:prstGeom>
          <a:solidFill>
            <a:srgbClr val="DE75E7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068A50E-2E17-40A4-8E3C-25CC6DF99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yellow sticky notes">
            <a:extLst>
              <a:ext uri="{FF2B5EF4-FFF2-40B4-BE49-F238E27FC236}">
                <a16:creationId xmlns:a16="http://schemas.microsoft.com/office/drawing/2014/main" id="{9DD58C51-417F-46A1-9F26-4392EE935D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8" r="2" b="19862"/>
          <a:stretch/>
        </p:blipFill>
        <p:spPr bwMode="auto">
          <a:xfrm>
            <a:off x="1443228" y="10"/>
            <a:ext cx="10061448" cy="359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D85D1-85C7-4533-A72B-CB352509A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228" y="3986843"/>
            <a:ext cx="9517173" cy="2185357"/>
          </a:xfrm>
        </p:spPr>
        <p:txBody>
          <a:bodyPr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AU" sz="3400" dirty="0">
                <a:solidFill>
                  <a:schemeClr val="tx1"/>
                </a:solidFill>
              </a:rPr>
              <a:t>Write down 5 adjectives that describe your club’s personality the most (1 per Post-it)</a:t>
            </a:r>
          </a:p>
          <a:p>
            <a:pPr>
              <a:lnSpc>
                <a:spcPct val="90000"/>
              </a:lnSpc>
            </a:pPr>
            <a:endParaRPr lang="en-AU" sz="3000" dirty="0">
              <a:solidFill>
                <a:schemeClr val="tx1"/>
              </a:solidFill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8E181E9-8FE4-417B-A80B-0A099C6BE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DE75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4EB5B0D-CAAF-4A5A-8339-8CCEA2AEE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DE75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6AF2A3F-3724-47DE-B069-32AAA5AAFF9C}"/>
              </a:ext>
            </a:extLst>
          </p:cNvPr>
          <p:cNvSpPr txBox="1"/>
          <p:nvPr/>
        </p:nvSpPr>
        <p:spPr>
          <a:xfrm rot="20180403">
            <a:off x="3621400" y="1403312"/>
            <a:ext cx="1644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Ink Free" panose="03080402000500000000" pitchFamily="66" charset="0"/>
              </a:rPr>
              <a:t>defining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60C56C-5F34-4ED1-A957-BD26BCC913F8}"/>
              </a:ext>
            </a:extLst>
          </p:cNvPr>
          <p:cNvSpPr txBox="1"/>
          <p:nvPr/>
        </p:nvSpPr>
        <p:spPr>
          <a:xfrm rot="150482">
            <a:off x="5996340" y="1835204"/>
            <a:ext cx="1644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Ink Free" panose="03080402000500000000" pitchFamily="66" charset="0"/>
              </a:rPr>
              <a:t>brand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89E793-C854-45FD-9C8C-86BEED4CCDAA}"/>
              </a:ext>
            </a:extLst>
          </p:cNvPr>
          <p:cNvSpPr txBox="1"/>
          <p:nvPr/>
        </p:nvSpPr>
        <p:spPr>
          <a:xfrm rot="21193385">
            <a:off x="8152143" y="1192960"/>
            <a:ext cx="1644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Ink Free" panose="03080402000500000000" pitchFamily="66" charset="0"/>
              </a:rPr>
              <a:t>identity</a:t>
            </a:r>
          </a:p>
        </p:txBody>
      </p:sp>
    </p:spTree>
    <p:extLst>
      <p:ext uri="{BB962C8B-B14F-4D97-AF65-F5344CB8AC3E}">
        <p14:creationId xmlns:p14="http://schemas.microsoft.com/office/powerpoint/2010/main" val="192160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B551C3B6-A0D6-43F6-9F68-13666CDA5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24EF3E42-675E-4E84-AA5A-E233060C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F3B65B4-B443-446A-9981-E6E89B0B7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black and white turtle in water">
            <a:extLst>
              <a:ext uri="{FF2B5EF4-FFF2-40B4-BE49-F238E27FC236}">
                <a16:creationId xmlns:a16="http://schemas.microsoft.com/office/drawing/2014/main" id="{1FED6B3F-7930-4DDF-AF5B-548093DEAC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A382C86F-FA5A-4A2F-86CC-0E1A2FB39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1775"/>
            <a:ext cx="12191999" cy="5479852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5A6F830-490C-411D-AD60-8F5DE7C01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978" y="2180290"/>
            <a:ext cx="9916996" cy="181162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Your uniqueness is key, and your 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brand is your greatest asset</a:t>
            </a: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FD6C387B-06BE-490B-A22D-8EA8A67AA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DE75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94DCE841-D2A0-408E-8F2F-990D0105E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DE75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619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5E789A05-76D0-47F6-AD3C-AF905732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19CE9782-0FD1-493B-9C50-C51AB7C5E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6619023-691E-4F1C-A10A-0EA3D044E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6F31C88-3DEF-4EA8-AE3A-49441413F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85800"/>
            <a:ext cx="422144" cy="5486400"/>
          </a:xfrm>
          <a:prstGeom prst="rect">
            <a:avLst/>
          </a:prstGeom>
          <a:solidFill>
            <a:srgbClr val="DE75E7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47EAFFD-2BD1-4600-B034-EEF700787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52115" y="628600"/>
            <a:ext cx="6844069" cy="15076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What does ‘sponsorship’ mean to you?</a:t>
            </a:r>
          </a:p>
        </p:txBody>
      </p:sp>
      <p:pic>
        <p:nvPicPr>
          <p:cNvPr id="3074" name="Picture 2" descr="blue Olympic pool">
            <a:extLst>
              <a:ext uri="{FF2B5EF4-FFF2-40B4-BE49-F238E27FC236}">
                <a16:creationId xmlns:a16="http://schemas.microsoft.com/office/drawing/2014/main" id="{04C8F337-64D1-464F-A20A-B116A9307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"/>
          <a:stretch/>
        </p:blipFill>
        <p:spPr bwMode="auto">
          <a:xfrm>
            <a:off x="413003" y="685800"/>
            <a:ext cx="407393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36095" y="2214833"/>
            <a:ext cx="6844065" cy="309544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ts val="2800"/>
              </a:lnSpc>
              <a:spcBef>
                <a:spcPts val="600"/>
              </a:spcBef>
            </a:pPr>
            <a:r>
              <a:rPr lang="en-US" sz="2200" dirty="0">
                <a:solidFill>
                  <a:schemeClr val="tx1"/>
                </a:solidFill>
              </a:rPr>
              <a:t>It is an </a:t>
            </a:r>
            <a:r>
              <a:rPr lang="en-US" sz="2200" u="sng" dirty="0">
                <a:solidFill>
                  <a:schemeClr val="tx1"/>
                </a:solidFill>
              </a:rPr>
              <a:t>investment</a:t>
            </a:r>
            <a:r>
              <a:rPr lang="en-US" sz="2200" dirty="0">
                <a:solidFill>
                  <a:schemeClr val="tx1"/>
                </a:solidFill>
              </a:rPr>
              <a:t> in cash or kind, in an activity, in return for access to the exploitable commercial potential associated with that activity.</a:t>
            </a:r>
          </a:p>
          <a:p>
            <a:pPr>
              <a:lnSpc>
                <a:spcPts val="2800"/>
              </a:lnSpc>
              <a:spcBef>
                <a:spcPts val="600"/>
              </a:spcBef>
            </a:pPr>
            <a:endParaRPr lang="en-US" sz="2200" dirty="0">
              <a:solidFill>
                <a:schemeClr val="tx1"/>
              </a:solidFill>
            </a:endParaRPr>
          </a:p>
          <a:p>
            <a:pPr>
              <a:lnSpc>
                <a:spcPts val="2800"/>
              </a:lnSpc>
              <a:spcBef>
                <a:spcPts val="600"/>
              </a:spcBef>
            </a:pPr>
            <a:r>
              <a:rPr lang="en-US" sz="2200" dirty="0">
                <a:solidFill>
                  <a:schemeClr val="tx1"/>
                </a:solidFill>
              </a:rPr>
              <a:t>Sponsors pay for the ‘right to associate’ + </a:t>
            </a:r>
            <a:r>
              <a:rPr lang="en-US" sz="2200" u="sng" dirty="0">
                <a:solidFill>
                  <a:schemeClr val="tx1"/>
                </a:solidFill>
              </a:rPr>
              <a:t>need</a:t>
            </a:r>
            <a:r>
              <a:rPr lang="en-US" sz="2200" dirty="0">
                <a:solidFill>
                  <a:schemeClr val="tx1"/>
                </a:solidFill>
              </a:rPr>
              <a:t> a ROI.</a:t>
            </a:r>
          </a:p>
          <a:p>
            <a:pPr>
              <a:lnSpc>
                <a:spcPts val="2800"/>
              </a:lnSpc>
              <a:spcBef>
                <a:spcPts val="600"/>
              </a:spcBef>
            </a:pPr>
            <a:endParaRPr lang="en-US" sz="2200" dirty="0">
              <a:solidFill>
                <a:schemeClr val="tx1"/>
              </a:solidFill>
            </a:endParaRPr>
          </a:p>
          <a:p>
            <a:pPr>
              <a:lnSpc>
                <a:spcPts val="2800"/>
              </a:lnSpc>
              <a:spcBef>
                <a:spcPts val="600"/>
              </a:spcBef>
            </a:pPr>
            <a:r>
              <a:rPr lang="en-US" sz="2200" dirty="0">
                <a:solidFill>
                  <a:schemeClr val="tx1"/>
                </a:solidFill>
              </a:rPr>
              <a:t>Sponsors want to link with the excitement of your brand and emotional attachment your members, fans, community have to your brand.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D4B5F26-8713-4267-9186-183BB809C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DE75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72C66DF-2004-4C24-8C07-554E41490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DE75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34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setVTI">
  <a:themeElements>
    <a:clrScheme name="AnalogousFromLightSeedLeftStep">
      <a:dk1>
        <a:srgbClr val="000000"/>
      </a:dk1>
      <a:lt1>
        <a:srgbClr val="FFFFFF"/>
      </a:lt1>
      <a:dk2>
        <a:srgbClr val="242C41"/>
      </a:dk2>
      <a:lt2>
        <a:srgbClr val="E2E8E2"/>
      </a:lt2>
      <a:accent1>
        <a:srgbClr val="DE75E7"/>
      </a:accent1>
      <a:accent2>
        <a:srgbClr val="9C56E2"/>
      </a:accent2>
      <a:accent3>
        <a:srgbClr val="7F75E7"/>
      </a:accent3>
      <a:accent4>
        <a:srgbClr val="5685E2"/>
      </a:accent4>
      <a:accent5>
        <a:srgbClr val="33B0DA"/>
      </a:accent5>
      <a:accent6>
        <a:srgbClr val="45B4A2"/>
      </a:accent6>
      <a:hlink>
        <a:srgbClr val="5A8E56"/>
      </a:hlink>
      <a:folHlink>
        <a:srgbClr val="7F7F7F"/>
      </a:folHlink>
    </a:clrScheme>
    <a:fontScheme name="Dante">
      <a:majorFont>
        <a:latin typeface="Georgia Pro"/>
        <a:ea typeface=""/>
        <a:cs typeface=""/>
      </a:majorFont>
      <a:minorFont>
        <a:latin typeface="Georgi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F81D8A933ECC4593CE70D87E244931" ma:contentTypeVersion="18" ma:contentTypeDescription="Create a new document." ma:contentTypeScope="" ma:versionID="057cd03e329e5bcfca2077ae60bac1ac">
  <xsd:schema xmlns:xsd="http://www.w3.org/2001/XMLSchema" xmlns:xs="http://www.w3.org/2001/XMLSchema" xmlns:p="http://schemas.microsoft.com/office/2006/metadata/properties" xmlns:ns2="d13a2492-4e7a-4de5-9591-9cf30d430e59" xmlns:ns3="de285b0b-07d2-4b93-92b6-0cf5c2b1d0df" targetNamespace="http://schemas.microsoft.com/office/2006/metadata/properties" ma:root="true" ma:fieldsID="861fca531ccbe7c231ff5746287cd4d6" ns2:_="" ns3:_="">
    <xsd:import namespace="d13a2492-4e7a-4de5-9591-9cf30d430e59"/>
    <xsd:import namespace="de285b0b-07d2-4b93-92b6-0cf5c2b1d0d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Test" minOccurs="0"/>
                <xsd:element ref="ns3:PhotoBlurb" minOccurs="0"/>
                <xsd:element ref="ns3:Blurb2" minOccurs="0"/>
                <xsd:element ref="ns3:Date" minOccurs="0"/>
                <xsd:element ref="ns3:MediaLengthInSeconds" minOccurs="0"/>
                <xsd:element ref="ns3:Agree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3a2492-4e7a-4de5-9591-9cf30d430e5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285b0b-07d2-4b93-92b6-0cf5c2b1d0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Test" ma:index="20" nillable="true" ma:displayName="Test" ma:format="Dropdown" ma:internalName="Test" ma:percentage="FALSE">
      <xsd:simpleType>
        <xsd:restriction base="dms:Number"/>
      </xsd:simpleType>
    </xsd:element>
    <xsd:element name="PhotoBlurb" ma:index="21" nillable="true" ma:displayName="Photo Blurb" ma:description="To describe attached photos" ma:format="Dropdown" ma:internalName="PhotoBlurb">
      <xsd:simpleType>
        <xsd:restriction base="dms:Note">
          <xsd:maxLength value="255"/>
        </xsd:restriction>
      </xsd:simpleType>
    </xsd:element>
    <xsd:element name="Blurb2" ma:index="22" nillable="true" ma:displayName="Blurb 2" ma:format="Dropdown" ma:internalName="Blurb2">
      <xsd:simpleType>
        <xsd:restriction base="dms:Note">
          <xsd:maxLength value="255"/>
        </xsd:restriction>
      </xsd:simpleType>
    </xsd:element>
    <xsd:element name="Date" ma:index="23" nillable="true" ma:displayName="Date" ma:format="DateTime" ma:internalName="Date">
      <xsd:simpleType>
        <xsd:restriction base="dms:DateTime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Agreements" ma:index="25" nillable="true" ma:displayName="Agreements" ma:description="Sponsorship / Partnership / Supplier Agreements" ma:format="Dropdown" ma:list="UserInfo" ma:SharePointGroup="0" ma:internalName="Agreements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lurb2 xmlns="de285b0b-07d2-4b93-92b6-0cf5c2b1d0df" xsi:nil="true"/>
    <PhotoBlurb xmlns="de285b0b-07d2-4b93-92b6-0cf5c2b1d0df" xsi:nil="true"/>
    <Date xmlns="de285b0b-07d2-4b93-92b6-0cf5c2b1d0df" xsi:nil="true"/>
    <Agreements xmlns="de285b0b-07d2-4b93-92b6-0cf5c2b1d0df">
      <UserInfo>
        <DisplayName/>
        <AccountId xsi:nil="true"/>
        <AccountType/>
      </UserInfo>
    </Agreements>
    <Test xmlns="de285b0b-07d2-4b93-92b6-0cf5c2b1d0df" xsi:nil="true"/>
  </documentManagement>
</p:properties>
</file>

<file path=customXml/itemProps1.xml><?xml version="1.0" encoding="utf-8"?>
<ds:datastoreItem xmlns:ds="http://schemas.openxmlformats.org/officeDocument/2006/customXml" ds:itemID="{3C87277B-5071-4C13-8911-B670F8629A77}"/>
</file>

<file path=customXml/itemProps2.xml><?xml version="1.0" encoding="utf-8"?>
<ds:datastoreItem xmlns:ds="http://schemas.openxmlformats.org/officeDocument/2006/customXml" ds:itemID="{A40D566C-FDEB-48EA-9B8F-404B6B7AF16F}"/>
</file>

<file path=customXml/itemProps3.xml><?xml version="1.0" encoding="utf-8"?>
<ds:datastoreItem xmlns:ds="http://schemas.openxmlformats.org/officeDocument/2006/customXml" ds:itemID="{2201D0D5-EFF6-4DAB-915D-643DC122BD6C}"/>
</file>

<file path=docProps/app.xml><?xml version="1.0" encoding="utf-8"?>
<Properties xmlns="http://schemas.openxmlformats.org/officeDocument/2006/extended-properties" xmlns:vt="http://schemas.openxmlformats.org/officeDocument/2006/docPropsVTypes">
  <TotalTime>1711</TotalTime>
  <Words>767</Words>
  <Application>Microsoft Office PowerPoint</Application>
  <PresentationFormat>Widescreen</PresentationFormat>
  <Paragraphs>112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Avenir Next LT Pro Light</vt:lpstr>
      <vt:lpstr>Calibri</vt:lpstr>
      <vt:lpstr>Dante (Headings)2</vt:lpstr>
      <vt:lpstr>Georgia Pro</vt:lpstr>
      <vt:lpstr>Helvetica Neue Medium</vt:lpstr>
      <vt:lpstr>Ink Free</vt:lpstr>
      <vt:lpstr>Montserrat</vt:lpstr>
      <vt:lpstr>Wingdings</vt:lpstr>
      <vt:lpstr>Wingdings 2</vt:lpstr>
      <vt:lpstr>OffsetVTI</vt:lpstr>
      <vt:lpstr>Sponsorship &amp; Social Media  for Clubs</vt:lpstr>
      <vt:lpstr>Who considers themselves to be creative? </vt:lpstr>
      <vt:lpstr>What is a brand?</vt:lpstr>
      <vt:lpstr>From Trademarks to Lovemarks!</vt:lpstr>
      <vt:lpstr>What is a Club Brand?</vt:lpstr>
      <vt:lpstr>What is your Club’s Brand?</vt:lpstr>
      <vt:lpstr>PowerPoint Presentation</vt:lpstr>
      <vt:lpstr>Your uniqueness is key, and your  brand is your greatest asset</vt:lpstr>
      <vt:lpstr>What does ‘sponsorship’ mean to you?</vt:lpstr>
      <vt:lpstr>The Sponsor ‘Hit List’</vt:lpstr>
      <vt:lpstr>Creative Examples</vt:lpstr>
      <vt:lpstr>How to Write a Sponsorship Proposal</vt:lpstr>
      <vt:lpstr>Never Send an Unsolicited Club Sponsorship Proposal </vt:lpstr>
      <vt:lpstr>Proposal  Tips</vt:lpstr>
      <vt:lpstr>Submitting a Sponsorship Proposal</vt:lpstr>
      <vt:lpstr>Social Media</vt:lpstr>
      <vt:lpstr>The 4E Framework</vt:lpstr>
      <vt:lpstr>The Power of Socials</vt:lpstr>
      <vt:lpstr>3 Easy Hacks</vt:lpstr>
      <vt:lpstr>Scheduling</vt:lpstr>
      <vt:lpstr>Social Media Insights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Sponsorship &amp; Social Media  for Clubs</dc:title>
  <dc:creator>Ashlee MORGAN</dc:creator>
  <cp:lastModifiedBy>Grace Hull</cp:lastModifiedBy>
  <cp:revision>9</cp:revision>
  <dcterms:created xsi:type="dcterms:W3CDTF">2021-10-05T05:04:57Z</dcterms:created>
  <dcterms:modified xsi:type="dcterms:W3CDTF">2021-10-14T07:18:02Z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0x0101006DF81D8A933ECC4593CE70D87E244931</vt:lpwstr>
  </property>
</Properties>
</file>